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50" r:id="rId2"/>
    <p:sldId id="297" r:id="rId3"/>
    <p:sldId id="351" r:id="rId4"/>
    <p:sldId id="361" r:id="rId5"/>
    <p:sldId id="360" r:id="rId6"/>
    <p:sldId id="460" r:id="rId7"/>
    <p:sldId id="422" r:id="rId8"/>
    <p:sldId id="423" r:id="rId9"/>
    <p:sldId id="424" r:id="rId10"/>
    <p:sldId id="425" r:id="rId11"/>
    <p:sldId id="426" r:id="rId12"/>
    <p:sldId id="427" r:id="rId13"/>
    <p:sldId id="428" r:id="rId14"/>
    <p:sldId id="421" r:id="rId15"/>
    <p:sldId id="436" r:id="rId16"/>
    <p:sldId id="429" r:id="rId17"/>
    <p:sldId id="430" r:id="rId18"/>
    <p:sldId id="431" r:id="rId19"/>
    <p:sldId id="432" r:id="rId20"/>
    <p:sldId id="433" r:id="rId21"/>
    <p:sldId id="434" r:id="rId22"/>
    <p:sldId id="437" r:id="rId23"/>
    <p:sldId id="438" r:id="rId24"/>
    <p:sldId id="439" r:id="rId25"/>
    <p:sldId id="440" r:id="rId26"/>
    <p:sldId id="441" r:id="rId27"/>
    <p:sldId id="442" r:id="rId28"/>
    <p:sldId id="443" r:id="rId29"/>
    <p:sldId id="444" r:id="rId30"/>
    <p:sldId id="445" r:id="rId31"/>
    <p:sldId id="446" r:id="rId32"/>
    <p:sldId id="447" r:id="rId33"/>
    <p:sldId id="448" r:id="rId34"/>
    <p:sldId id="449" r:id="rId35"/>
    <p:sldId id="450" r:id="rId36"/>
    <p:sldId id="451" r:id="rId37"/>
    <p:sldId id="452" r:id="rId38"/>
    <p:sldId id="453" r:id="rId39"/>
    <p:sldId id="454" r:id="rId40"/>
    <p:sldId id="455" r:id="rId41"/>
    <p:sldId id="456" r:id="rId42"/>
    <p:sldId id="457" r:id="rId43"/>
    <p:sldId id="458" r:id="rId44"/>
    <p:sldId id="318" r:id="rId45"/>
    <p:sldId id="317" r:id="rId46"/>
    <p:sldId id="330" r:id="rId47"/>
    <p:sldId id="316" r:id="rId48"/>
    <p:sldId id="435" r:id="rId49"/>
    <p:sldId id="459"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3DFC5B8-A165-0D46-AA4E-17EC6F84B8EA}">
          <p14:sldIdLst>
            <p14:sldId id="350"/>
            <p14:sldId id="297"/>
          </p14:sldIdLst>
        </p14:section>
        <p14:section name="01 What is involved in ID" id="{F5FA18B0-4623-4848-8B97-49F7F9ED2A08}">
          <p14:sldIdLst>
            <p14:sldId id="351"/>
            <p14:sldId id="361"/>
            <p14:sldId id="360"/>
            <p14:sldId id="460"/>
            <p14:sldId id="422"/>
            <p14:sldId id="423"/>
            <p14:sldId id="424"/>
            <p14:sldId id="425"/>
            <p14:sldId id="426"/>
            <p14:sldId id="427"/>
            <p14:sldId id="428"/>
            <p14:sldId id="421"/>
          </p14:sldIdLst>
        </p14:section>
        <p14:section name="02 Some practical issues" id="{9C68BA96-70E7-ED4C-88D0-817AE51CD53C}">
          <p14:sldIdLst>
            <p14:sldId id="436"/>
            <p14:sldId id="429"/>
            <p14:sldId id="430"/>
            <p14:sldId id="431"/>
            <p14:sldId id="432"/>
            <p14:sldId id="433"/>
            <p14:sldId id="434"/>
          </p14:sldIdLst>
        </p14:section>
        <p14:section name="03 AgileUX" id="{8FA318B6-9BA3-3345-A5A0-A4769F86C3DF}">
          <p14:sldIdLst>
            <p14:sldId id="437"/>
            <p14:sldId id="438"/>
            <p14:sldId id="439"/>
            <p14:sldId id="440"/>
            <p14:sldId id="441"/>
            <p14:sldId id="442"/>
            <p14:sldId id="443"/>
            <p14:sldId id="444"/>
            <p14:sldId id="445"/>
            <p14:sldId id="446"/>
            <p14:sldId id="447"/>
            <p14:sldId id="448"/>
            <p14:sldId id="449"/>
            <p14:sldId id="450"/>
          </p14:sldIdLst>
        </p14:section>
        <p14:section name="04 Design Patterns" id="{15663E64-6BF1-D441-9D19-B99CC9927D61}">
          <p14:sldIdLst>
            <p14:sldId id="451"/>
            <p14:sldId id="452"/>
            <p14:sldId id="453"/>
            <p14:sldId id="454"/>
            <p14:sldId id="455"/>
          </p14:sldIdLst>
        </p14:section>
        <p14:section name="05 Open source resources" id="{F4D42551-4856-1E48-AC4C-48D59E626137}">
          <p14:sldIdLst>
            <p14:sldId id="456"/>
            <p14:sldId id="457"/>
            <p14:sldId id="458"/>
            <p14:sldId id="318"/>
            <p14:sldId id="317"/>
            <p14:sldId id="330"/>
            <p14:sldId id="316"/>
            <p14:sldId id="435"/>
            <p14:sldId id="4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A6A6A6"/>
    <a:srgbClr val="5F5F5F"/>
    <a:srgbClr val="D9D9D9"/>
    <a:srgbClr val="2C2C2C"/>
    <a:srgbClr val="74121D"/>
    <a:srgbClr val="351F2D"/>
    <a:srgbClr val="5A5A5A"/>
    <a:srgbClr val="D3A76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18A609-5130-6049-9AE7-D73AB67AB8EE}" v="13" dt="2025-05-17T04:47:28.7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1626" autoAdjust="0"/>
    <p:restoredTop sz="59739" autoAdjust="0"/>
  </p:normalViewPr>
  <p:slideViewPr>
    <p:cSldViewPr snapToGrid="0">
      <p:cViewPr varScale="1">
        <p:scale>
          <a:sx n="37" d="100"/>
          <a:sy n="37" d="100"/>
        </p:scale>
        <p:origin x="768" y="3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SITAH BINTI GHAZALI" userId="94db6960-132c-444f-a4d9-23ae1565c350" providerId="ADAL" clId="{B918A609-5130-6049-9AE7-D73AB67AB8EE}"/>
    <pc:docChg chg="modSld">
      <pc:chgData name="MASITAH BINTI GHAZALI" userId="94db6960-132c-444f-a4d9-23ae1565c350" providerId="ADAL" clId="{B918A609-5130-6049-9AE7-D73AB67AB8EE}" dt="2025-05-17T04:47:32.101" v="13" actId="1076"/>
      <pc:docMkLst>
        <pc:docMk/>
      </pc:docMkLst>
      <pc:sldChg chg="modSp mod">
        <pc:chgData name="MASITAH BINTI GHAZALI" userId="94db6960-132c-444f-a4d9-23ae1565c350" providerId="ADAL" clId="{B918A609-5130-6049-9AE7-D73AB67AB8EE}" dt="2025-05-17T04:47:32.101" v="13" actId="1076"/>
        <pc:sldMkLst>
          <pc:docMk/>
          <pc:sldMk cId="839588170" sldId="350"/>
        </pc:sldMkLst>
        <pc:spChg chg="mod">
          <ac:chgData name="MASITAH BINTI GHAZALI" userId="94db6960-132c-444f-a4d9-23ae1565c350" providerId="ADAL" clId="{B918A609-5130-6049-9AE7-D73AB67AB8EE}" dt="2025-05-17T04:47:32.101" v="13" actId="1076"/>
          <ac:spMkLst>
            <pc:docMk/>
            <pc:sldMk cId="839588170" sldId="350"/>
            <ac:spMk id="5" creationId="{49181100-FF79-92DD-2D59-F8730F46A416}"/>
          </ac:spMkLst>
        </pc:spChg>
      </pc:sldChg>
    </pc:docChg>
  </pc:docChgLst>
</pc:chgInfo>
</file>

<file path=ppt/media/image1.tiff>
</file>

<file path=ppt/media/image10.png>
</file>

<file path=ppt/media/image12.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3.svg>
</file>

<file path=ppt/media/image4.png>
</file>

<file path=ppt/media/image5.png>
</file>

<file path=ppt/media/image6.png>
</file>

<file path=ppt/media/image8.tm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7C0A0B-0DD5-4CD4-9112-161D1F3640A5}" type="datetimeFigureOut">
              <a:rPr lang="en-MY" smtClean="0"/>
              <a:t>16/10/2025</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F4BD2-F681-4682-A133-A395F45EFB31}" type="slidenum">
              <a:rPr lang="en-MY" smtClean="0"/>
              <a:t>‹#›</a:t>
            </a:fld>
            <a:endParaRPr lang="en-MY"/>
          </a:p>
        </p:txBody>
      </p:sp>
    </p:spTree>
    <p:extLst>
      <p:ext uri="{BB962C8B-B14F-4D97-AF65-F5344CB8AC3E}">
        <p14:creationId xmlns:p14="http://schemas.microsoft.com/office/powerpoint/2010/main" val="51685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5"/>
          </p:nvPr>
        </p:nvSpPr>
        <p:spPr/>
        <p:txBody>
          <a:bodyPr/>
          <a:lstStyle/>
          <a:p>
            <a:fld id="{C73F4BD2-F681-4682-A133-A395F45EFB31}" type="slidenum">
              <a:rPr lang="en-MY" smtClean="0"/>
              <a:t>1</a:t>
            </a:fld>
            <a:endParaRPr lang="en-MY"/>
          </a:p>
        </p:txBody>
      </p:sp>
    </p:spTree>
    <p:extLst>
      <p:ext uri="{BB962C8B-B14F-4D97-AF65-F5344CB8AC3E}">
        <p14:creationId xmlns:p14="http://schemas.microsoft.com/office/powerpoint/2010/main" val="36210616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37</a:t>
            </a:fld>
            <a:endParaRPr lang="en-MY"/>
          </a:p>
        </p:txBody>
      </p:sp>
    </p:spTree>
    <p:extLst>
      <p:ext uri="{BB962C8B-B14F-4D97-AF65-F5344CB8AC3E}">
        <p14:creationId xmlns:p14="http://schemas.microsoft.com/office/powerpoint/2010/main" val="1890994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sz="1200" b="0" i="0" kern="1200" dirty="0">
                <a:solidFill>
                  <a:schemeClr val="tx1"/>
                </a:solidFill>
                <a:effectLst/>
                <a:latin typeface="+mn-lt"/>
                <a:ea typeface="+mn-ea"/>
                <a:cs typeface="+mn-cs"/>
              </a:rPr>
              <a:t>• Double Diamond Model (Design Council, UK): </a:t>
            </a:r>
          </a:p>
          <a:p>
            <a:r>
              <a:rPr lang="en-US" sz="1200" b="0" i="0" kern="1200" dirty="0">
                <a:solidFill>
                  <a:schemeClr val="tx1"/>
                </a:solidFill>
                <a:effectLst/>
                <a:latin typeface="+mn-lt"/>
                <a:ea typeface="+mn-ea"/>
                <a:cs typeface="+mn-cs"/>
              </a:rPr>
              <a:t>o </a:t>
            </a:r>
            <a:r>
              <a:rPr lang="en-US" sz="1200" b="1" i="0" kern="1200" dirty="0">
                <a:solidFill>
                  <a:schemeClr val="tx1"/>
                </a:solidFill>
                <a:effectLst/>
                <a:latin typeface="+mn-lt"/>
                <a:ea typeface="+mn-ea"/>
                <a:cs typeface="+mn-cs"/>
              </a:rPr>
              <a:t>Discover → Define → Develop → Deliver </a:t>
            </a:r>
          </a:p>
          <a:p>
            <a:r>
              <a:rPr lang="en-US" sz="1200" b="0" i="0" kern="1200" dirty="0">
                <a:solidFill>
                  <a:schemeClr val="tx1"/>
                </a:solidFill>
                <a:effectLst/>
                <a:latin typeface="+mn-lt"/>
                <a:ea typeface="+mn-ea"/>
                <a:cs typeface="+mn-cs"/>
              </a:rPr>
              <a:t>o Demonstrate an </a:t>
            </a:r>
            <a:r>
              <a:rPr lang="en-US" sz="1200" b="1" i="0" kern="1200" dirty="0">
                <a:solidFill>
                  <a:schemeClr val="tx1"/>
                </a:solidFill>
                <a:effectLst/>
                <a:latin typeface="+mn-lt"/>
                <a:ea typeface="+mn-ea"/>
                <a:cs typeface="+mn-cs"/>
              </a:rPr>
              <a:t>iterative flow from understanding the problem to the end result</a:t>
            </a:r>
            <a:r>
              <a:rPr lang="en-US" sz="1200" b="0" i="1" kern="1200" dirty="0">
                <a:solidFill>
                  <a:schemeClr val="tx1"/>
                </a:solidFill>
                <a:effectLst/>
                <a:latin typeface="+mn-lt"/>
                <a:ea typeface="+mn-ea"/>
                <a:cs typeface="+mn-cs"/>
              </a:rPr>
              <a:t>. </a:t>
            </a:r>
          </a:p>
          <a:p>
            <a:r>
              <a:rPr lang="en-US" sz="1200" b="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Menunjukkan</a:t>
            </a:r>
            <a:r>
              <a:rPr lang="en-MY" sz="1200" i="1" kern="1200" dirty="0">
                <a:solidFill>
                  <a:schemeClr val="tx1"/>
                </a:solidFill>
                <a:effectLst/>
                <a:latin typeface="+mn-lt"/>
                <a:ea typeface="+mn-ea"/>
                <a:cs typeface="+mn-cs"/>
              </a:rPr>
              <a:t> </a:t>
            </a:r>
            <a:r>
              <a:rPr lang="en-MY" sz="1200" b="1" i="1" kern="1200" dirty="0" err="1">
                <a:solidFill>
                  <a:schemeClr val="tx1"/>
                </a:solidFill>
                <a:effectLst/>
                <a:latin typeface="+mn-lt"/>
                <a:ea typeface="+mn-ea"/>
                <a:cs typeface="+mn-cs"/>
              </a:rPr>
              <a:t>aliran</a:t>
            </a:r>
            <a:r>
              <a:rPr lang="en-MY" sz="1200" b="1" i="1" kern="1200" dirty="0">
                <a:solidFill>
                  <a:schemeClr val="tx1"/>
                </a:solidFill>
                <a:effectLst/>
                <a:latin typeface="+mn-lt"/>
                <a:ea typeface="+mn-ea"/>
                <a:cs typeface="+mn-cs"/>
              </a:rPr>
              <a:t> proses </a:t>
            </a:r>
            <a:r>
              <a:rPr lang="en-MY" sz="1200" i="1" kern="1200" dirty="0" err="1">
                <a:solidFill>
                  <a:schemeClr val="tx1"/>
                </a:solidFill>
                <a:effectLst/>
                <a:latin typeface="+mn-lt"/>
                <a:ea typeface="+mn-ea"/>
                <a:cs typeface="+mn-cs"/>
              </a:rPr>
              <a:t>daripada</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memahami</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masalah</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hingga</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hasil</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akhir</a:t>
            </a:r>
            <a:r>
              <a:rPr lang="en-MY" sz="1200" i="1" kern="1200" dirty="0">
                <a:solidFill>
                  <a:schemeClr val="tx1"/>
                </a:solidFill>
                <a:effectLst/>
                <a:latin typeface="+mn-lt"/>
                <a:ea typeface="+mn-ea"/>
                <a:cs typeface="+mn-cs"/>
              </a:rPr>
              <a:t>)</a:t>
            </a:r>
          </a:p>
          <a:p>
            <a:endParaRPr lang="en-MY" sz="1200" i="1" kern="1200" dirty="0">
              <a:solidFill>
                <a:schemeClr val="tx1"/>
              </a:solidFill>
              <a:effectLst/>
              <a:latin typeface="+mn-lt"/>
              <a:ea typeface="+mn-ea"/>
              <a:cs typeface="+mn-cs"/>
            </a:endParaRPr>
          </a:p>
          <a:p>
            <a:endParaRPr lang="en-MY" i="1" dirty="0"/>
          </a:p>
        </p:txBody>
      </p:sp>
      <p:sp>
        <p:nvSpPr>
          <p:cNvPr id="4" name="Slide Number Placeholder 3"/>
          <p:cNvSpPr>
            <a:spLocks noGrp="1"/>
          </p:cNvSpPr>
          <p:nvPr>
            <p:ph type="sldNum" sz="quarter" idx="5"/>
          </p:nvPr>
        </p:nvSpPr>
        <p:spPr/>
        <p:txBody>
          <a:bodyPr/>
          <a:lstStyle/>
          <a:p>
            <a:fld id="{C73F4BD2-F681-4682-A133-A395F45EFB31}" type="slidenum">
              <a:rPr lang="en-MY" smtClean="0"/>
              <a:t>5</a:t>
            </a:fld>
            <a:endParaRPr lang="en-MY"/>
          </a:p>
        </p:txBody>
      </p:sp>
    </p:spTree>
    <p:extLst>
      <p:ext uri="{BB962C8B-B14F-4D97-AF65-F5344CB8AC3E}">
        <p14:creationId xmlns:p14="http://schemas.microsoft.com/office/powerpoint/2010/main" val="4210158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13F010-EFDA-90BA-8BDD-A76626DF13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E71655-CD53-45E1-D0A1-C7354CFE52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E0D638-CA1E-136D-D3F4-A8AB6000AC70}"/>
              </a:ext>
            </a:extLst>
          </p:cNvPr>
          <p:cNvSpPr>
            <a:spLocks noGrp="1"/>
          </p:cNvSpPr>
          <p:nvPr>
            <p:ph type="body" idx="1"/>
          </p:nvPr>
        </p:nvSpPr>
        <p:spPr/>
        <p:txBody>
          <a:bodyPr/>
          <a:lstStyle/>
          <a:p>
            <a:br>
              <a:rPr lang="en-US" dirty="0"/>
            </a:br>
            <a:r>
              <a:rPr lang="en-US" sz="1200" b="0" i="0" kern="1200" dirty="0">
                <a:solidFill>
                  <a:schemeClr val="tx1"/>
                </a:solidFill>
                <a:effectLst/>
                <a:latin typeface="+mn-lt"/>
                <a:ea typeface="+mn-ea"/>
                <a:cs typeface="+mn-cs"/>
              </a:rPr>
              <a:t>• Double Diamond Model (Design Council, UK): </a:t>
            </a:r>
          </a:p>
          <a:p>
            <a:r>
              <a:rPr lang="en-US" sz="1200" b="0" i="0" kern="1200" dirty="0">
                <a:solidFill>
                  <a:schemeClr val="tx1"/>
                </a:solidFill>
                <a:effectLst/>
                <a:latin typeface="+mn-lt"/>
                <a:ea typeface="+mn-ea"/>
                <a:cs typeface="+mn-cs"/>
              </a:rPr>
              <a:t>o </a:t>
            </a:r>
            <a:r>
              <a:rPr lang="en-US" sz="1200" b="1" i="0" kern="1200" dirty="0">
                <a:solidFill>
                  <a:schemeClr val="tx1"/>
                </a:solidFill>
                <a:effectLst/>
                <a:latin typeface="+mn-lt"/>
                <a:ea typeface="+mn-ea"/>
                <a:cs typeface="+mn-cs"/>
              </a:rPr>
              <a:t>Discover → Define → Develop → Deliver </a:t>
            </a:r>
          </a:p>
          <a:p>
            <a:r>
              <a:rPr lang="en-US" sz="1200" b="0" i="0" kern="1200" dirty="0">
                <a:solidFill>
                  <a:schemeClr val="tx1"/>
                </a:solidFill>
                <a:effectLst/>
                <a:latin typeface="+mn-lt"/>
                <a:ea typeface="+mn-ea"/>
                <a:cs typeface="+mn-cs"/>
              </a:rPr>
              <a:t>o Demonstrate an </a:t>
            </a:r>
            <a:r>
              <a:rPr lang="en-US" sz="1200" b="1" i="0" kern="1200" dirty="0">
                <a:solidFill>
                  <a:schemeClr val="tx1"/>
                </a:solidFill>
                <a:effectLst/>
                <a:latin typeface="+mn-lt"/>
                <a:ea typeface="+mn-ea"/>
                <a:cs typeface="+mn-cs"/>
              </a:rPr>
              <a:t>iterative flow from understanding the problem to the end result</a:t>
            </a:r>
            <a:r>
              <a:rPr lang="en-US" sz="1200" b="0" i="1" kern="1200" dirty="0">
                <a:solidFill>
                  <a:schemeClr val="tx1"/>
                </a:solidFill>
                <a:effectLst/>
                <a:latin typeface="+mn-lt"/>
                <a:ea typeface="+mn-ea"/>
                <a:cs typeface="+mn-cs"/>
              </a:rPr>
              <a:t>. </a:t>
            </a:r>
          </a:p>
          <a:p>
            <a:r>
              <a:rPr lang="en-US" sz="1200" b="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Menunjukkan</a:t>
            </a:r>
            <a:r>
              <a:rPr lang="en-MY" sz="1200" i="1" kern="1200" dirty="0">
                <a:solidFill>
                  <a:schemeClr val="tx1"/>
                </a:solidFill>
                <a:effectLst/>
                <a:latin typeface="+mn-lt"/>
                <a:ea typeface="+mn-ea"/>
                <a:cs typeface="+mn-cs"/>
              </a:rPr>
              <a:t> </a:t>
            </a:r>
            <a:r>
              <a:rPr lang="en-MY" sz="1200" b="1" i="1" kern="1200" dirty="0" err="1">
                <a:solidFill>
                  <a:schemeClr val="tx1"/>
                </a:solidFill>
                <a:effectLst/>
                <a:latin typeface="+mn-lt"/>
                <a:ea typeface="+mn-ea"/>
                <a:cs typeface="+mn-cs"/>
              </a:rPr>
              <a:t>aliran</a:t>
            </a:r>
            <a:r>
              <a:rPr lang="en-MY" sz="1200" b="1" i="1" kern="1200" dirty="0">
                <a:solidFill>
                  <a:schemeClr val="tx1"/>
                </a:solidFill>
                <a:effectLst/>
                <a:latin typeface="+mn-lt"/>
                <a:ea typeface="+mn-ea"/>
                <a:cs typeface="+mn-cs"/>
              </a:rPr>
              <a:t> proses </a:t>
            </a:r>
            <a:r>
              <a:rPr lang="en-MY" sz="1200" i="1" kern="1200" dirty="0" err="1">
                <a:solidFill>
                  <a:schemeClr val="tx1"/>
                </a:solidFill>
                <a:effectLst/>
                <a:latin typeface="+mn-lt"/>
                <a:ea typeface="+mn-ea"/>
                <a:cs typeface="+mn-cs"/>
              </a:rPr>
              <a:t>daripada</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memahami</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masalah</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hingga</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hasil</a:t>
            </a:r>
            <a:r>
              <a:rPr lang="en-MY" sz="1200" i="1" kern="1200" dirty="0">
                <a:solidFill>
                  <a:schemeClr val="tx1"/>
                </a:solidFill>
                <a:effectLst/>
                <a:latin typeface="+mn-lt"/>
                <a:ea typeface="+mn-ea"/>
                <a:cs typeface="+mn-cs"/>
              </a:rPr>
              <a:t> </a:t>
            </a:r>
            <a:r>
              <a:rPr lang="en-MY" sz="1200" i="1" kern="1200" dirty="0" err="1">
                <a:solidFill>
                  <a:schemeClr val="tx1"/>
                </a:solidFill>
                <a:effectLst/>
                <a:latin typeface="+mn-lt"/>
                <a:ea typeface="+mn-ea"/>
                <a:cs typeface="+mn-cs"/>
              </a:rPr>
              <a:t>akhir</a:t>
            </a:r>
            <a:r>
              <a:rPr lang="en-MY" sz="1200" i="1" kern="1200" dirty="0">
                <a:solidFill>
                  <a:schemeClr val="tx1"/>
                </a:solidFill>
                <a:effectLst/>
                <a:latin typeface="+mn-lt"/>
                <a:ea typeface="+mn-ea"/>
                <a:cs typeface="+mn-cs"/>
              </a:rPr>
              <a:t>)</a:t>
            </a:r>
          </a:p>
          <a:p>
            <a:endParaRPr lang="en-MY" sz="1200" i="1" kern="1200" dirty="0">
              <a:solidFill>
                <a:schemeClr val="tx1"/>
              </a:solidFill>
              <a:effectLst/>
              <a:latin typeface="+mn-lt"/>
              <a:ea typeface="+mn-ea"/>
              <a:cs typeface="+mn-cs"/>
            </a:endParaRPr>
          </a:p>
          <a:p>
            <a:endParaRPr lang="en-MY" i="1" dirty="0"/>
          </a:p>
        </p:txBody>
      </p:sp>
      <p:sp>
        <p:nvSpPr>
          <p:cNvPr id="4" name="Slide Number Placeholder 3">
            <a:extLst>
              <a:ext uri="{FF2B5EF4-FFF2-40B4-BE49-F238E27FC236}">
                <a16:creationId xmlns:a16="http://schemas.microsoft.com/office/drawing/2014/main" id="{8EC5238A-B6CF-034E-B763-1C5BF78C4F11}"/>
              </a:ext>
            </a:extLst>
          </p:cNvPr>
          <p:cNvSpPr>
            <a:spLocks noGrp="1"/>
          </p:cNvSpPr>
          <p:nvPr>
            <p:ph type="sldNum" sz="quarter" idx="5"/>
          </p:nvPr>
        </p:nvSpPr>
        <p:spPr/>
        <p:txBody>
          <a:bodyPr/>
          <a:lstStyle/>
          <a:p>
            <a:fld id="{C73F4BD2-F681-4682-A133-A395F45EFB31}" type="slidenum">
              <a:rPr lang="en-MY" smtClean="0"/>
              <a:t>6</a:t>
            </a:fld>
            <a:endParaRPr lang="en-MY"/>
          </a:p>
        </p:txBody>
      </p:sp>
    </p:spTree>
    <p:extLst>
      <p:ext uri="{BB962C8B-B14F-4D97-AF65-F5344CB8AC3E}">
        <p14:creationId xmlns:p14="http://schemas.microsoft.com/office/powerpoint/2010/main" val="1342020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sz="1200" b="1" kern="1200" dirty="0" err="1">
                <a:solidFill>
                  <a:schemeClr val="tx1"/>
                </a:solidFill>
                <a:effectLst/>
                <a:latin typeface="+mn-lt"/>
                <a:ea typeface="+mn-ea"/>
                <a:cs typeface="+mn-cs"/>
              </a:rPr>
              <a:t>Siapa</a:t>
            </a:r>
            <a:r>
              <a:rPr lang="en-MY" sz="1200" b="1" kern="1200" dirty="0">
                <a:solidFill>
                  <a:schemeClr val="tx1"/>
                </a:solidFill>
                <a:effectLst/>
                <a:latin typeface="+mn-lt"/>
                <a:ea typeface="+mn-ea"/>
                <a:cs typeface="+mn-cs"/>
              </a:rPr>
              <a:t> yang </a:t>
            </a:r>
            <a:r>
              <a:rPr lang="en-MY" sz="1200" b="1" kern="1200" dirty="0" err="1">
                <a:solidFill>
                  <a:schemeClr val="tx1"/>
                </a:solidFill>
                <a:effectLst/>
                <a:latin typeface="+mn-lt"/>
                <a:ea typeface="+mn-ea"/>
                <a:cs typeface="+mn-cs"/>
              </a:rPr>
              <a:t>terlibat</a:t>
            </a:r>
            <a:r>
              <a:rPr lang="en-MY" sz="1200" b="1" kern="1200" dirty="0">
                <a:solidFill>
                  <a:schemeClr val="tx1"/>
                </a:solidFill>
                <a:effectLst/>
                <a:latin typeface="+mn-lt"/>
                <a:ea typeface="+mn-ea"/>
                <a:cs typeface="+mn-cs"/>
              </a:rPr>
              <a:t> </a:t>
            </a:r>
            <a:r>
              <a:rPr lang="en-MY" sz="1200" b="1" kern="1200" dirty="0" err="1">
                <a:solidFill>
                  <a:schemeClr val="tx1"/>
                </a:solidFill>
                <a:effectLst/>
                <a:latin typeface="+mn-lt"/>
                <a:ea typeface="+mn-ea"/>
                <a:cs typeface="+mn-cs"/>
              </a:rPr>
              <a:t>dalam</a:t>
            </a:r>
            <a:r>
              <a:rPr lang="en-MY" sz="1200" b="1" kern="1200" dirty="0">
                <a:solidFill>
                  <a:schemeClr val="tx1"/>
                </a:solidFill>
                <a:effectLst/>
                <a:latin typeface="+mn-lt"/>
                <a:ea typeface="+mn-ea"/>
                <a:cs typeface="+mn-cs"/>
              </a:rPr>
              <a:t> ID?</a:t>
            </a:r>
            <a:endParaRPr lang="en-MY" sz="1100" kern="1200" dirty="0">
              <a:solidFill>
                <a:schemeClr val="tx1"/>
              </a:solidFill>
              <a:effectLst/>
              <a:latin typeface="+mn-lt"/>
              <a:ea typeface="+mn-ea"/>
              <a:cs typeface="+mn-cs"/>
            </a:endParaRPr>
          </a:p>
          <a:p>
            <a:pPr lvl="0"/>
            <a:r>
              <a:rPr lang="en-MY" sz="1200" b="1" kern="1200" dirty="0">
                <a:solidFill>
                  <a:schemeClr val="tx1"/>
                </a:solidFill>
                <a:effectLst/>
                <a:latin typeface="+mn-lt"/>
                <a:ea typeface="+mn-ea"/>
                <a:cs typeface="+mn-cs"/>
              </a:rPr>
              <a:t>Stakeholders</a:t>
            </a:r>
            <a:r>
              <a:rPr lang="en-MY" sz="1200" kern="1200" dirty="0">
                <a:solidFill>
                  <a:schemeClr val="tx1"/>
                </a:solidFill>
                <a:effectLst/>
                <a:latin typeface="+mn-lt"/>
                <a:ea typeface="+mn-ea"/>
                <a:cs typeface="+mn-cs"/>
              </a:rPr>
              <a:t>: </a:t>
            </a:r>
          </a:p>
          <a:p>
            <a:pPr marL="171450" lvl="0" indent="-171450">
              <a:buFont typeface="Arial" panose="020B0604020202020204" pitchFamily="34" charset="0"/>
              <a:buChar char="•"/>
            </a:pPr>
            <a:r>
              <a:rPr lang="en-MY" sz="1200" kern="1200" dirty="0" err="1">
                <a:solidFill>
                  <a:schemeClr val="tx1"/>
                </a:solidFill>
                <a:effectLst/>
                <a:latin typeface="+mn-lt"/>
                <a:ea typeface="+mn-ea"/>
                <a:cs typeface="+mn-cs"/>
              </a:rPr>
              <a:t>semua</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individu</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atau</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kumpulan</a:t>
            </a:r>
            <a:r>
              <a:rPr lang="en-MY" sz="1200" kern="1200" dirty="0">
                <a:solidFill>
                  <a:schemeClr val="tx1"/>
                </a:solidFill>
                <a:effectLst/>
                <a:latin typeface="+mn-lt"/>
                <a:ea typeface="+mn-ea"/>
                <a:cs typeface="+mn-cs"/>
              </a:rPr>
              <a:t> yang </a:t>
            </a:r>
            <a:r>
              <a:rPr lang="en-MY" sz="1200" kern="1200" dirty="0" err="1">
                <a:solidFill>
                  <a:schemeClr val="tx1"/>
                </a:solidFill>
                <a:effectLst/>
                <a:latin typeface="+mn-lt"/>
                <a:ea typeface="+mn-ea"/>
                <a:cs typeface="+mn-cs"/>
              </a:rPr>
              <a:t>mempengaruhi</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atau</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dipengaruhi</a:t>
            </a:r>
            <a:r>
              <a:rPr lang="en-MY" sz="1200" kern="1200" dirty="0">
                <a:solidFill>
                  <a:schemeClr val="tx1"/>
                </a:solidFill>
                <a:effectLst/>
                <a:latin typeface="+mn-lt"/>
                <a:ea typeface="+mn-ea"/>
                <a:cs typeface="+mn-cs"/>
              </a:rPr>
              <a:t> oleh </a:t>
            </a:r>
            <a:r>
              <a:rPr lang="en-MY" sz="1200" kern="1200" dirty="0" err="1">
                <a:solidFill>
                  <a:schemeClr val="tx1"/>
                </a:solidFill>
                <a:effectLst/>
                <a:latin typeface="+mn-lt"/>
                <a:ea typeface="+mn-ea"/>
                <a:cs typeface="+mn-cs"/>
              </a:rPr>
              <a:t>kejayaan</a:t>
            </a:r>
            <a:r>
              <a:rPr lang="en-MY" sz="1200" kern="1200" dirty="0">
                <a:solidFill>
                  <a:schemeClr val="tx1"/>
                </a:solidFill>
                <a:effectLst/>
                <a:latin typeface="+mn-lt"/>
                <a:ea typeface="+mn-ea"/>
                <a:cs typeface="+mn-cs"/>
              </a:rPr>
              <a:t>/</a:t>
            </a:r>
            <a:r>
              <a:rPr lang="en-MY" sz="1200" kern="1200" dirty="0" err="1">
                <a:solidFill>
                  <a:schemeClr val="tx1"/>
                </a:solidFill>
                <a:effectLst/>
                <a:latin typeface="+mn-lt"/>
                <a:ea typeface="+mn-ea"/>
                <a:cs typeface="+mn-cs"/>
              </a:rPr>
              <a:t>kegagalan</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projek</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err="1">
                <a:solidFill>
                  <a:schemeClr val="tx1"/>
                </a:solidFill>
                <a:effectLst/>
                <a:latin typeface="+mn-lt"/>
                <a:ea typeface="+mn-ea"/>
                <a:cs typeface="+mn-cs"/>
              </a:rPr>
              <a:t>Pengguna</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langsung</a:t>
            </a:r>
            <a:r>
              <a:rPr lang="en-MY" sz="1200" kern="1200" dirty="0">
                <a:solidFill>
                  <a:schemeClr val="tx1"/>
                </a:solidFill>
                <a:effectLst/>
                <a:latin typeface="+mn-lt"/>
                <a:ea typeface="+mn-ea"/>
                <a:cs typeface="+mn-cs"/>
              </a:rPr>
              <a:t> &amp; </a:t>
            </a:r>
            <a:r>
              <a:rPr lang="en-MY" sz="1200" kern="1200" dirty="0" err="1">
                <a:solidFill>
                  <a:schemeClr val="tx1"/>
                </a:solidFill>
                <a:effectLst/>
                <a:latin typeface="+mn-lt"/>
                <a:ea typeface="+mn-ea"/>
                <a:cs typeface="+mn-cs"/>
              </a:rPr>
              <a:t>tidak</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langsung</a:t>
            </a:r>
            <a:r>
              <a:rPr lang="en-MY" sz="1200" kern="1200" dirty="0">
                <a:solidFill>
                  <a:schemeClr val="tx1"/>
                </a:solidFill>
                <a:effectLst/>
                <a:latin typeface="+mn-lt"/>
                <a:ea typeface="+mn-ea"/>
                <a:cs typeface="+mn-cs"/>
              </a:rPr>
              <a:t>, developer, </a:t>
            </a:r>
            <a:r>
              <a:rPr lang="en-MY" sz="1200" kern="1200" dirty="0" err="1">
                <a:solidFill>
                  <a:schemeClr val="tx1"/>
                </a:solidFill>
                <a:effectLst/>
                <a:latin typeface="+mn-lt"/>
                <a:ea typeface="+mn-ea"/>
                <a:cs typeface="+mn-cs"/>
              </a:rPr>
              <a:t>pengurusan</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undang-undang</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Tidak </a:t>
            </a:r>
            <a:r>
              <a:rPr lang="en-MY" sz="1200" kern="1200" dirty="0" err="1">
                <a:solidFill>
                  <a:schemeClr val="tx1"/>
                </a:solidFill>
                <a:effectLst/>
                <a:latin typeface="+mn-lt"/>
                <a:ea typeface="+mn-ea"/>
                <a:cs typeface="+mn-cs"/>
              </a:rPr>
              <a:t>semua</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perlu</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dilibatkan</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tetapi</a:t>
            </a:r>
            <a:r>
              <a:rPr lang="en-MY" sz="1200" kern="1200" dirty="0">
                <a:solidFill>
                  <a:schemeClr val="tx1"/>
                </a:solidFill>
                <a:effectLst/>
                <a:latin typeface="+mn-lt"/>
                <a:ea typeface="+mn-ea"/>
                <a:cs typeface="+mn-cs"/>
              </a:rPr>
              <a:t> </a:t>
            </a:r>
            <a:r>
              <a:rPr lang="en-MY" sz="1200" b="1" kern="1200" dirty="0" err="1">
                <a:solidFill>
                  <a:schemeClr val="tx1"/>
                </a:solidFill>
                <a:effectLst/>
                <a:latin typeface="+mn-lt"/>
                <a:ea typeface="+mn-ea"/>
                <a:cs typeface="+mn-cs"/>
              </a:rPr>
              <a:t>kenalpasti</a:t>
            </a:r>
            <a:r>
              <a:rPr lang="en-MY" sz="1200" b="1" kern="1200" dirty="0">
                <a:solidFill>
                  <a:schemeClr val="tx1"/>
                </a:solidFill>
                <a:effectLst/>
                <a:latin typeface="+mn-lt"/>
                <a:ea typeface="+mn-ea"/>
                <a:cs typeface="+mn-cs"/>
              </a:rPr>
              <a:t> </a:t>
            </a:r>
            <a:r>
              <a:rPr lang="en-MY" sz="1200" b="1" kern="1200" dirty="0" err="1">
                <a:solidFill>
                  <a:schemeClr val="tx1"/>
                </a:solidFill>
                <a:effectLst/>
                <a:latin typeface="+mn-lt"/>
                <a:ea typeface="+mn-ea"/>
                <a:cs typeface="+mn-cs"/>
              </a:rPr>
              <a:t>semua</a:t>
            </a:r>
            <a:r>
              <a:rPr lang="en-MY" sz="1200" b="1" kern="1200" dirty="0">
                <a:solidFill>
                  <a:schemeClr val="tx1"/>
                </a:solidFill>
                <a:effectLst/>
                <a:latin typeface="+mn-lt"/>
                <a:ea typeface="+mn-ea"/>
                <a:cs typeface="+mn-cs"/>
              </a:rPr>
              <a:t> </a:t>
            </a:r>
            <a:r>
              <a:rPr lang="en-MY" sz="1200" b="1" kern="1200" dirty="0" err="1">
                <a:solidFill>
                  <a:schemeClr val="tx1"/>
                </a:solidFill>
                <a:effectLst/>
                <a:latin typeface="+mn-lt"/>
                <a:ea typeface="+mn-ea"/>
                <a:cs typeface="+mn-cs"/>
              </a:rPr>
              <a:t>kumpulan</a:t>
            </a:r>
            <a:r>
              <a:rPr lang="en-MY" sz="1200" b="1" kern="1200" dirty="0">
                <a:solidFill>
                  <a:schemeClr val="tx1"/>
                </a:solidFill>
                <a:effectLst/>
                <a:latin typeface="+mn-lt"/>
                <a:ea typeface="+mn-ea"/>
                <a:cs typeface="+mn-cs"/>
              </a:rPr>
              <a:t> </a:t>
            </a:r>
            <a:r>
              <a:rPr lang="en-MY" sz="1200" b="1" kern="1200" dirty="0" err="1">
                <a:solidFill>
                  <a:schemeClr val="tx1"/>
                </a:solidFill>
                <a:effectLst/>
                <a:latin typeface="+mn-lt"/>
                <a:ea typeface="+mn-ea"/>
                <a:cs typeface="+mn-cs"/>
              </a:rPr>
              <a:t>utama</a:t>
            </a:r>
            <a:r>
              <a:rPr lang="en-MY" sz="1200" kern="1200" dirty="0">
                <a:solidFill>
                  <a:schemeClr val="tx1"/>
                </a:solidFill>
                <a:effectLst/>
                <a:latin typeface="+mn-lt"/>
                <a:ea typeface="+mn-ea"/>
                <a:cs typeface="+mn-cs"/>
              </a:rPr>
              <a:t>.</a:t>
            </a:r>
          </a:p>
          <a:p>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7</a:t>
            </a:fld>
            <a:endParaRPr lang="en-MY"/>
          </a:p>
        </p:txBody>
      </p:sp>
    </p:spTree>
    <p:extLst>
      <p:ext uri="{BB962C8B-B14F-4D97-AF65-F5344CB8AC3E}">
        <p14:creationId xmlns:p14="http://schemas.microsoft.com/office/powerpoint/2010/main" val="1056041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Lifecycle Models</a:t>
            </a:r>
          </a:p>
          <a:p>
            <a:r>
              <a:rPr lang="en-US" dirty="0"/>
              <a:t>• </a:t>
            </a:r>
            <a:r>
              <a:rPr lang="en-US" b="1" dirty="0"/>
              <a:t>Simple ID Model: </a:t>
            </a:r>
            <a:r>
              <a:rPr lang="en-US" dirty="0"/>
              <a:t>describes a </a:t>
            </a:r>
            <a:r>
              <a:rPr lang="en-US" b="1" dirty="0"/>
              <a:t>people-centered approach</a:t>
            </a:r>
            <a:r>
              <a:rPr lang="en-US" dirty="0"/>
              <a:t>.</a:t>
            </a:r>
          </a:p>
          <a:p>
            <a:r>
              <a:rPr lang="en-US" dirty="0"/>
              <a:t>• </a:t>
            </a:r>
            <a:r>
              <a:rPr lang="en-US" b="1" dirty="0"/>
              <a:t>Design Sprints (Google) </a:t>
            </a:r>
            <a:r>
              <a:rPr lang="en-US" dirty="0"/>
              <a:t>→ </a:t>
            </a:r>
            <a:r>
              <a:rPr lang="en-US" b="1" dirty="0"/>
              <a:t>fast iterations </a:t>
            </a:r>
            <a:r>
              <a:rPr lang="en-US" dirty="0"/>
              <a:t>to validate ideas.</a:t>
            </a:r>
          </a:p>
          <a:p>
            <a:r>
              <a:rPr lang="en-US" dirty="0"/>
              <a:t>• </a:t>
            </a:r>
            <a:r>
              <a:rPr lang="en-US" b="1" dirty="0"/>
              <a:t>Research in the Wild (</a:t>
            </a:r>
            <a:r>
              <a:rPr lang="en-US" dirty="0"/>
              <a:t>Rogers &amp; Marshall) → study use in a </a:t>
            </a:r>
            <a:r>
              <a:rPr lang="en-US" b="1" dirty="0"/>
              <a:t>real context</a:t>
            </a:r>
            <a:r>
              <a:rPr lang="en-US" dirty="0"/>
              <a:t>.</a:t>
            </a:r>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11</a:t>
            </a:fld>
            <a:endParaRPr lang="en-MY"/>
          </a:p>
        </p:txBody>
      </p:sp>
    </p:spTree>
    <p:extLst>
      <p:ext uri="{BB962C8B-B14F-4D97-AF65-F5344CB8AC3E}">
        <p14:creationId xmlns:p14="http://schemas.microsoft.com/office/powerpoint/2010/main" val="4008273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Lifecycle Models</a:t>
            </a:r>
          </a:p>
          <a:p>
            <a:r>
              <a:rPr lang="en-US" dirty="0"/>
              <a:t>• </a:t>
            </a:r>
            <a:r>
              <a:rPr lang="en-US" b="1" dirty="0"/>
              <a:t>Design Sprints (Google) </a:t>
            </a:r>
            <a:r>
              <a:rPr lang="en-US" dirty="0"/>
              <a:t>→ </a:t>
            </a:r>
            <a:r>
              <a:rPr lang="en-US" b="1" dirty="0"/>
              <a:t>fast iterations </a:t>
            </a:r>
            <a:r>
              <a:rPr lang="en-US" dirty="0"/>
              <a:t>to validate ideas.</a:t>
            </a:r>
          </a:p>
          <a:p>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12</a:t>
            </a:fld>
            <a:endParaRPr lang="en-MY"/>
          </a:p>
        </p:txBody>
      </p:sp>
    </p:spTree>
    <p:extLst>
      <p:ext uri="{BB962C8B-B14F-4D97-AF65-F5344CB8AC3E}">
        <p14:creationId xmlns:p14="http://schemas.microsoft.com/office/powerpoint/2010/main" val="1200621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Lifecycle Models</a:t>
            </a:r>
          </a:p>
          <a:p>
            <a:r>
              <a:rPr lang="en-US" dirty="0"/>
              <a:t>• </a:t>
            </a:r>
            <a:r>
              <a:rPr lang="en-US" b="1" dirty="0"/>
              <a:t>Research in the Wild (</a:t>
            </a:r>
            <a:r>
              <a:rPr lang="en-US" dirty="0"/>
              <a:t>Rogers &amp; Marshall) → study use in a </a:t>
            </a:r>
            <a:r>
              <a:rPr lang="en-US" b="1" dirty="0"/>
              <a:t>real context</a:t>
            </a:r>
            <a:r>
              <a:rPr lang="en-US" dirty="0"/>
              <a:t>.</a:t>
            </a:r>
            <a:endParaRPr lang="en-MY" dirty="0"/>
          </a:p>
          <a:p>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13</a:t>
            </a:fld>
            <a:endParaRPr lang="en-MY"/>
          </a:p>
        </p:txBody>
      </p:sp>
    </p:spTree>
    <p:extLst>
      <p:ext uri="{BB962C8B-B14F-4D97-AF65-F5344CB8AC3E}">
        <p14:creationId xmlns:p14="http://schemas.microsoft.com/office/powerpoint/2010/main" val="1888835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sz="1200" b="1" kern="1200" dirty="0">
                <a:solidFill>
                  <a:schemeClr val="tx1"/>
                </a:solidFill>
                <a:effectLst/>
                <a:latin typeface="+mn-lt"/>
                <a:ea typeface="+mn-ea"/>
                <a:cs typeface="+mn-cs"/>
              </a:rPr>
              <a:t>Agile Development Basics</a:t>
            </a:r>
            <a:endParaRPr lang="en-MY"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Short </a:t>
            </a:r>
            <a:r>
              <a:rPr lang="en-MY" sz="1200" b="1" kern="1200" dirty="0">
                <a:solidFill>
                  <a:schemeClr val="tx1"/>
                </a:solidFill>
                <a:effectLst/>
                <a:latin typeface="+mn-lt"/>
                <a:ea typeface="+mn-ea"/>
                <a:cs typeface="+mn-cs"/>
              </a:rPr>
              <a:t>sprints (1–3 weeks)</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Frequent feedback.</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Re-prioritization based on results.</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Methods: Scrum, Kanban, XP, DSDM.</a:t>
            </a:r>
          </a:p>
          <a:p>
            <a:endParaRPr lang="en-MY" dirty="0"/>
          </a:p>
          <a:p>
            <a:endParaRPr lang="en-MY" dirty="0"/>
          </a:p>
          <a:p>
            <a:r>
              <a:rPr lang="en-MY" sz="1200" b="1" kern="1200" dirty="0">
                <a:solidFill>
                  <a:schemeClr val="tx1"/>
                </a:solidFill>
                <a:effectLst/>
                <a:latin typeface="+mn-lt"/>
                <a:ea typeface="+mn-ea"/>
                <a:cs typeface="+mn-cs"/>
              </a:rPr>
              <a:t>Agile Development</a:t>
            </a:r>
            <a:endParaRPr lang="en-MY"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Sprint </a:t>
            </a:r>
            <a:r>
              <a:rPr lang="en-MY" sz="1200" kern="1200" dirty="0" err="1">
                <a:solidFill>
                  <a:schemeClr val="tx1"/>
                </a:solidFill>
                <a:effectLst/>
                <a:latin typeface="+mn-lt"/>
                <a:ea typeface="+mn-ea"/>
                <a:cs typeface="+mn-cs"/>
              </a:rPr>
              <a:t>pendek</a:t>
            </a:r>
            <a:r>
              <a:rPr lang="en-MY" sz="1200" kern="1200" dirty="0">
                <a:solidFill>
                  <a:schemeClr val="tx1"/>
                </a:solidFill>
                <a:effectLst/>
                <a:latin typeface="+mn-lt"/>
                <a:ea typeface="+mn-ea"/>
                <a:cs typeface="+mn-cs"/>
              </a:rPr>
              <a:t> (1–3 </a:t>
            </a:r>
            <a:r>
              <a:rPr lang="en-MY" sz="1200" kern="1200" dirty="0" err="1">
                <a:solidFill>
                  <a:schemeClr val="tx1"/>
                </a:solidFill>
                <a:effectLst/>
                <a:latin typeface="+mn-lt"/>
                <a:ea typeface="+mn-ea"/>
                <a:cs typeface="+mn-cs"/>
              </a:rPr>
              <a:t>minggu</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Customer feedback </a:t>
            </a:r>
            <a:r>
              <a:rPr lang="en-MY" sz="1200" kern="1200" dirty="0" err="1">
                <a:solidFill>
                  <a:schemeClr val="tx1"/>
                </a:solidFill>
                <a:effectLst/>
                <a:latin typeface="+mn-lt"/>
                <a:ea typeface="+mn-ea"/>
                <a:cs typeface="+mn-cs"/>
              </a:rPr>
              <a:t>berulang</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a:solidFill>
                  <a:schemeClr val="tx1"/>
                </a:solidFill>
                <a:effectLst/>
                <a:latin typeface="+mn-lt"/>
                <a:ea typeface="+mn-ea"/>
                <a:cs typeface="+mn-cs"/>
              </a:rPr>
              <a:t>Re-prioritization </a:t>
            </a:r>
            <a:r>
              <a:rPr lang="en-MY" sz="1200" kern="1200" dirty="0" err="1">
                <a:solidFill>
                  <a:schemeClr val="tx1"/>
                </a:solidFill>
                <a:effectLst/>
                <a:latin typeface="+mn-lt"/>
                <a:ea typeface="+mn-ea"/>
                <a:cs typeface="+mn-cs"/>
              </a:rPr>
              <a:t>ikut</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maklum</a:t>
            </a:r>
            <a:r>
              <a:rPr lang="en-MY" sz="1200" kern="1200" dirty="0">
                <a:solidFill>
                  <a:schemeClr val="tx1"/>
                </a:solidFill>
                <a:effectLst/>
                <a:latin typeface="+mn-lt"/>
                <a:ea typeface="+mn-ea"/>
                <a:cs typeface="+mn-cs"/>
              </a:rPr>
              <a:t> </a:t>
            </a:r>
            <a:r>
              <a:rPr lang="en-MY" sz="1200" kern="1200" dirty="0" err="1">
                <a:solidFill>
                  <a:schemeClr val="tx1"/>
                </a:solidFill>
                <a:effectLst/>
                <a:latin typeface="+mn-lt"/>
                <a:ea typeface="+mn-ea"/>
                <a:cs typeface="+mn-cs"/>
              </a:rPr>
              <a:t>balas</a:t>
            </a:r>
            <a:r>
              <a:rPr lang="en-MY" sz="1200" kern="1200" dirty="0">
                <a:solidFill>
                  <a:schemeClr val="tx1"/>
                </a:solidFill>
                <a:effectLst/>
                <a:latin typeface="+mn-lt"/>
                <a:ea typeface="+mn-ea"/>
                <a:cs typeface="+mn-cs"/>
              </a:rPr>
              <a:t>.</a:t>
            </a:r>
          </a:p>
          <a:p>
            <a:pPr marL="171450" lvl="0" indent="-171450">
              <a:buFont typeface="Arial" panose="020B0604020202020204" pitchFamily="34" charset="0"/>
              <a:buChar char="•"/>
            </a:pPr>
            <a:r>
              <a:rPr lang="en-MY" sz="1200" kern="1200" dirty="0" err="1">
                <a:solidFill>
                  <a:schemeClr val="tx1"/>
                </a:solidFill>
                <a:effectLst/>
                <a:latin typeface="+mn-lt"/>
                <a:ea typeface="+mn-ea"/>
                <a:cs typeface="+mn-cs"/>
              </a:rPr>
              <a:t>Contoh</a:t>
            </a:r>
            <a:r>
              <a:rPr lang="en-MY" sz="1200" kern="1200" dirty="0">
                <a:solidFill>
                  <a:schemeClr val="tx1"/>
                </a:solidFill>
                <a:effectLst/>
                <a:latin typeface="+mn-lt"/>
                <a:ea typeface="+mn-ea"/>
                <a:cs typeface="+mn-cs"/>
              </a:rPr>
              <a:t>: XP, Scrum, Kanban, DSDM.</a:t>
            </a:r>
          </a:p>
          <a:p>
            <a:endParaRPr lang="en-MY" dirty="0"/>
          </a:p>
        </p:txBody>
      </p:sp>
      <p:sp>
        <p:nvSpPr>
          <p:cNvPr id="4" name="Slide Number Placeholder 3"/>
          <p:cNvSpPr>
            <a:spLocks noGrp="1"/>
          </p:cNvSpPr>
          <p:nvPr>
            <p:ph type="sldNum" sz="quarter" idx="5"/>
          </p:nvPr>
        </p:nvSpPr>
        <p:spPr/>
        <p:txBody>
          <a:bodyPr/>
          <a:lstStyle/>
          <a:p>
            <a:fld id="{C73F4BD2-F681-4682-A133-A395F45EFB31}" type="slidenum">
              <a:rPr lang="en-MY" smtClean="0"/>
              <a:t>24</a:t>
            </a:fld>
            <a:endParaRPr lang="en-MY"/>
          </a:p>
        </p:txBody>
      </p:sp>
    </p:spTree>
    <p:extLst>
      <p:ext uri="{BB962C8B-B14F-4D97-AF65-F5344CB8AC3E}">
        <p14:creationId xmlns:p14="http://schemas.microsoft.com/office/powerpoint/2010/main" val="4132704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buFont typeface="+mj-lt"/>
              <a:buAutoNum type="arabicPeriod"/>
            </a:pPr>
            <a:r>
              <a:rPr lang="en-GB" sz="1200" dirty="0">
                <a:effectLst/>
                <a:latin typeface="Liberation Sans" panose="020B0604020202020204"/>
              </a:rPr>
              <a:t>Business problem: What business have you identified that needs help? </a:t>
            </a:r>
          </a:p>
          <a:p>
            <a:pPr>
              <a:lnSpc>
                <a:spcPct val="120000"/>
              </a:lnSpc>
              <a:buFont typeface="+mj-lt"/>
              <a:buAutoNum type="arabicPeriod"/>
            </a:pPr>
            <a:r>
              <a:rPr lang="en-GB" sz="1200" dirty="0">
                <a:effectLst/>
                <a:latin typeface="Liberation Sans" panose="020B0604020202020204"/>
              </a:rPr>
              <a:t>Business outcomes (changes in customer </a:t>
            </a:r>
            <a:r>
              <a:rPr lang="en-GB" sz="1200" dirty="0" err="1">
                <a:effectLst/>
                <a:latin typeface="Liberation Sans" panose="020B0604020202020204"/>
              </a:rPr>
              <a:t>behavior</a:t>
            </a:r>
            <a:r>
              <a:rPr lang="en-GB" sz="1200" dirty="0">
                <a:effectLst/>
                <a:latin typeface="Liberation Sans" panose="020B0604020202020204"/>
              </a:rPr>
              <a:t>): What changes in customer </a:t>
            </a:r>
            <a:r>
              <a:rPr lang="en-GB" sz="1200" dirty="0" err="1">
                <a:effectLst/>
                <a:latin typeface="Liberation Sans" panose="020B0604020202020204"/>
              </a:rPr>
              <a:t>behavior</a:t>
            </a:r>
            <a:r>
              <a:rPr lang="en-GB" sz="1200" dirty="0">
                <a:effectLst/>
                <a:latin typeface="Liberation Sans" panose="020B0604020202020204"/>
              </a:rPr>
              <a:t> will indicate you have solved a real problem in a way that adds value to your customers? </a:t>
            </a:r>
          </a:p>
          <a:p>
            <a:pPr>
              <a:lnSpc>
                <a:spcPct val="120000"/>
              </a:lnSpc>
              <a:buFont typeface="+mj-lt"/>
              <a:buAutoNum type="arabicPeriod"/>
            </a:pPr>
            <a:r>
              <a:rPr lang="en-GB" sz="1200" dirty="0">
                <a:effectLst/>
                <a:latin typeface="Liberation Sans" panose="020B0604020202020204"/>
              </a:rPr>
              <a:t>Users and customers: What types of users &amp; customers should you focus on first? </a:t>
            </a:r>
          </a:p>
          <a:p>
            <a:pPr>
              <a:lnSpc>
                <a:spcPct val="120000"/>
              </a:lnSpc>
              <a:buFont typeface="+mj-lt"/>
              <a:buAutoNum type="arabicPeriod"/>
            </a:pPr>
            <a:r>
              <a:rPr lang="en-GB" sz="1200" dirty="0">
                <a:effectLst/>
                <a:latin typeface="Liberation Sans" panose="020B0604020202020204"/>
              </a:rPr>
              <a:t>User benefits: What are the goals your users are trying to achieve? What is motivating them to seek out your solution? </a:t>
            </a:r>
          </a:p>
          <a:p>
            <a:pPr>
              <a:lnSpc>
                <a:spcPct val="120000"/>
              </a:lnSpc>
              <a:buFont typeface="+mj-lt"/>
              <a:buAutoNum type="arabicPeriod"/>
            </a:pPr>
            <a:r>
              <a:rPr lang="en-GB" sz="1200" dirty="0">
                <a:effectLst/>
                <a:latin typeface="Liberation Sans" panose="020B0604020202020204"/>
              </a:rPr>
              <a:t>Solution ideas: List product, feature, or enhancement ideas that help your target audience achieve the benefits they’re seeking. </a:t>
            </a:r>
          </a:p>
          <a:p>
            <a:pPr>
              <a:lnSpc>
                <a:spcPct val="120000"/>
              </a:lnSpc>
              <a:buFont typeface="+mj-lt"/>
              <a:buAutoNum type="arabicPeriod"/>
            </a:pPr>
            <a:r>
              <a:rPr lang="en-GB" sz="1200" dirty="0">
                <a:effectLst/>
                <a:latin typeface="Liberation Sans" panose="020B0604020202020204"/>
              </a:rPr>
              <a:t>Hypotheses: Combine the assumptions from 2, 3, 4 and 5 into a hypothesis statement: “We believe that [business outcome] will be achieved if [user] attains [benefit] with [feature].” </a:t>
            </a:r>
          </a:p>
          <a:p>
            <a:pPr>
              <a:lnSpc>
                <a:spcPct val="120000"/>
              </a:lnSpc>
              <a:buFont typeface="+mj-lt"/>
              <a:buAutoNum type="arabicPeriod"/>
            </a:pPr>
            <a:r>
              <a:rPr lang="en-GB" sz="1200" dirty="0">
                <a:effectLst/>
                <a:latin typeface="Liberation Sans" panose="020B0604020202020204"/>
              </a:rPr>
              <a:t>What’s the most important thing we need to learn first? For each hypothesis, identify the riskiest assumption. This is the assumption that will cause the entire idea to fail if it’s wrong. </a:t>
            </a:r>
          </a:p>
          <a:p>
            <a:pPr>
              <a:lnSpc>
                <a:spcPct val="120000"/>
              </a:lnSpc>
              <a:buFont typeface="+mj-lt"/>
              <a:buAutoNum type="arabicPeriod"/>
            </a:pPr>
            <a:r>
              <a:rPr lang="en-GB" sz="1200" dirty="0">
                <a:effectLst/>
                <a:latin typeface="Liberation Sans" panose="020B0604020202020204"/>
              </a:rPr>
              <a:t>What’s the least amount of work we need to do to learn the next most important thing? </a:t>
            </a:r>
          </a:p>
          <a:p>
            <a:endParaRPr lang="en-US" dirty="0"/>
          </a:p>
        </p:txBody>
      </p:sp>
      <p:sp>
        <p:nvSpPr>
          <p:cNvPr id="4" name="Slide Number Placeholder 3"/>
          <p:cNvSpPr>
            <a:spLocks noGrp="1"/>
          </p:cNvSpPr>
          <p:nvPr>
            <p:ph type="sldNum" sz="quarter" idx="5"/>
          </p:nvPr>
        </p:nvSpPr>
        <p:spPr/>
        <p:txBody>
          <a:bodyPr/>
          <a:lstStyle/>
          <a:p>
            <a:fld id="{C73F4BD2-F681-4682-A133-A395F45EFB31}" type="slidenum">
              <a:rPr lang="en-MY" smtClean="0"/>
              <a:t>30</a:t>
            </a:fld>
            <a:endParaRPr lang="en-MY"/>
          </a:p>
        </p:txBody>
      </p:sp>
    </p:spTree>
    <p:extLst>
      <p:ext uri="{BB962C8B-B14F-4D97-AF65-F5344CB8AC3E}">
        <p14:creationId xmlns:p14="http://schemas.microsoft.com/office/powerpoint/2010/main" val="13106131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47A934-3E89-05AD-D5A0-7A5B35BA2332}"/>
              </a:ext>
            </a:extLst>
          </p:cNvPr>
          <p:cNvPicPr>
            <a:picLocks noChangeAspect="1"/>
          </p:cNvPicPr>
          <p:nvPr userDrawn="1"/>
        </p:nvPicPr>
        <p:blipFill>
          <a:blip r:embed="rId2"/>
          <a:stretch>
            <a:fillRect/>
          </a:stretch>
        </p:blipFill>
        <p:spPr>
          <a:xfrm flipV="1">
            <a:off x="-5939" y="3718377"/>
            <a:ext cx="12192000" cy="3139623"/>
          </a:xfrm>
          <a:prstGeom prst="rect">
            <a:avLst/>
          </a:prstGeom>
        </p:spPr>
      </p:pic>
      <p:pic>
        <p:nvPicPr>
          <p:cNvPr id="22" name="Graphic 21">
            <a:extLst>
              <a:ext uri="{FF2B5EF4-FFF2-40B4-BE49-F238E27FC236}">
                <a16:creationId xmlns:a16="http://schemas.microsoft.com/office/drawing/2014/main" id="{E508D8A1-89F7-FAFD-B2C1-05BE220248EC}"/>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939" y="0"/>
            <a:ext cx="8736520" cy="6858000"/>
          </a:xfrm>
          <a:prstGeom prst="rect">
            <a:avLst/>
          </a:prstGeom>
        </p:spPr>
      </p:pic>
      <p:pic>
        <p:nvPicPr>
          <p:cNvPr id="13" name="Picture 12" descr="Logo&#10;&#10;Description automatically generated">
            <a:extLst>
              <a:ext uri="{FF2B5EF4-FFF2-40B4-BE49-F238E27FC236}">
                <a16:creationId xmlns:a16="http://schemas.microsoft.com/office/drawing/2014/main" id="{F9298E6D-C367-3666-0F68-F1EE2297BD95}"/>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812346" y="943365"/>
            <a:ext cx="1963312" cy="664029"/>
          </a:xfrm>
          <a:prstGeom prst="rect">
            <a:avLst/>
          </a:prstGeom>
        </p:spPr>
      </p:pic>
      <p:sp>
        <p:nvSpPr>
          <p:cNvPr id="5" name="Picture Placeholder 58">
            <a:extLst>
              <a:ext uri="{FF2B5EF4-FFF2-40B4-BE49-F238E27FC236}">
                <a16:creationId xmlns:a16="http://schemas.microsoft.com/office/drawing/2014/main" id="{E4A24835-5836-BEDC-49A3-504DF24B1D3B}"/>
              </a:ext>
            </a:extLst>
          </p:cNvPr>
          <p:cNvSpPr>
            <a:spLocks noGrp="1"/>
          </p:cNvSpPr>
          <p:nvPr>
            <p:ph type="pic" sz="quarter" idx="10"/>
          </p:nvPr>
        </p:nvSpPr>
        <p:spPr>
          <a:xfrm>
            <a:off x="7093358" y="-16187"/>
            <a:ext cx="5097012" cy="6880967"/>
          </a:xfrm>
          <a:custGeom>
            <a:avLst/>
            <a:gdLst>
              <a:gd name="connsiteX0" fmla="*/ 0 w 7679193"/>
              <a:gd name="connsiteY0" fmla="*/ 3502541 h 7005082"/>
              <a:gd name="connsiteX1" fmla="*/ 1751271 w 7679193"/>
              <a:gd name="connsiteY1" fmla="*/ 2 h 7005082"/>
              <a:gd name="connsiteX2" fmla="*/ 5927923 w 7679193"/>
              <a:gd name="connsiteY2" fmla="*/ 2 h 7005082"/>
              <a:gd name="connsiteX3" fmla="*/ 7679193 w 7679193"/>
              <a:gd name="connsiteY3" fmla="*/ 3502541 h 7005082"/>
              <a:gd name="connsiteX4" fmla="*/ 5927923 w 7679193"/>
              <a:gd name="connsiteY4" fmla="*/ 7005080 h 7005082"/>
              <a:gd name="connsiteX5" fmla="*/ 1751271 w 7679193"/>
              <a:gd name="connsiteY5" fmla="*/ 7005080 h 7005082"/>
              <a:gd name="connsiteX6" fmla="*/ 0 w 7679193"/>
              <a:gd name="connsiteY6" fmla="*/ 3502541 h 7005082"/>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61719 w 7679193"/>
              <a:gd name="connsiteY2" fmla="*/ 23750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490663 h 6993202"/>
              <a:gd name="connsiteX1" fmla="*/ 4221339 w 7679193"/>
              <a:gd name="connsiteY1" fmla="*/ 0 h 6993202"/>
              <a:gd name="connsiteX2" fmla="*/ 7661719 w 7679193"/>
              <a:gd name="connsiteY2" fmla="*/ 11874 h 6993202"/>
              <a:gd name="connsiteX3" fmla="*/ 7679193 w 7679193"/>
              <a:gd name="connsiteY3" fmla="*/ 3490663 h 6993202"/>
              <a:gd name="connsiteX4" fmla="*/ 5927923 w 7679193"/>
              <a:gd name="connsiteY4" fmla="*/ 6993202 h 6993202"/>
              <a:gd name="connsiteX5" fmla="*/ 1751271 w 7679193"/>
              <a:gd name="connsiteY5" fmla="*/ 6993202 h 6993202"/>
              <a:gd name="connsiteX6" fmla="*/ 0 w 7679193"/>
              <a:gd name="connsiteY6" fmla="*/ 3490663 h 6993202"/>
              <a:gd name="connsiteX0" fmla="*/ 0 w 7679193"/>
              <a:gd name="connsiteY0" fmla="*/ 3478789 h 6981328"/>
              <a:gd name="connsiteX1" fmla="*/ 4236579 w 7679193"/>
              <a:gd name="connsiteY1" fmla="*/ 3366 h 6981328"/>
              <a:gd name="connsiteX2" fmla="*/ 7661719 w 7679193"/>
              <a:gd name="connsiteY2" fmla="*/ 0 h 6981328"/>
              <a:gd name="connsiteX3" fmla="*/ 7679193 w 7679193"/>
              <a:gd name="connsiteY3" fmla="*/ 3478789 h 6981328"/>
              <a:gd name="connsiteX4" fmla="*/ 5927923 w 7679193"/>
              <a:gd name="connsiteY4" fmla="*/ 6981328 h 6981328"/>
              <a:gd name="connsiteX5" fmla="*/ 1751271 w 7679193"/>
              <a:gd name="connsiteY5" fmla="*/ 6981328 h 6981328"/>
              <a:gd name="connsiteX6" fmla="*/ 0 w 7679193"/>
              <a:gd name="connsiteY6" fmla="*/ 3478789 h 6981328"/>
              <a:gd name="connsiteX0" fmla="*/ 1898709 w 5927922"/>
              <a:gd name="connsiteY0" fmla="*/ 1794769 h 6981328"/>
              <a:gd name="connsiteX1" fmla="*/ 24853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472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6891062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4176652 w 5916771"/>
              <a:gd name="connsiteY4" fmla="*/ 6981328 h 6981328"/>
              <a:gd name="connsiteX5" fmla="*/ 0 w 5916771"/>
              <a:gd name="connsiteY5" fmla="*/ 6981328 h 6981328"/>
              <a:gd name="connsiteX6" fmla="*/ 1898709 w 5916771"/>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730925 w 5916771"/>
              <a:gd name="connsiteY4" fmla="*/ 6892118 h 6981328"/>
              <a:gd name="connsiteX5" fmla="*/ 0 w 5916771"/>
              <a:gd name="connsiteY5" fmla="*/ 6981328 h 6981328"/>
              <a:gd name="connsiteX6" fmla="*/ 1898709 w 5916771"/>
              <a:gd name="connsiteY6" fmla="*/ 1794769 h 6981328"/>
              <a:gd name="connsiteX0" fmla="*/ 1167784 w 5185846"/>
              <a:gd name="connsiteY0" fmla="*/ 1794769 h 6902214"/>
              <a:gd name="connsiteX1" fmla="*/ 1739143 w 5185846"/>
              <a:gd name="connsiteY1" fmla="*/ 3366 h 6902214"/>
              <a:gd name="connsiteX2" fmla="*/ 5179523 w 5185846"/>
              <a:gd name="connsiteY2" fmla="*/ 0 h 6902214"/>
              <a:gd name="connsiteX3" fmla="*/ 5185846 w 5185846"/>
              <a:gd name="connsiteY3" fmla="*/ 6902214 h 6902214"/>
              <a:gd name="connsiteX4" fmla="*/ 0 w 5185846"/>
              <a:gd name="connsiteY4" fmla="*/ 6892118 h 6902214"/>
              <a:gd name="connsiteX5" fmla="*/ 1700041 w 5185846"/>
              <a:gd name="connsiteY5" fmla="*/ 1818313 h 6902214"/>
              <a:gd name="connsiteX6" fmla="*/ 1167784 w 5185846"/>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44285 w 5130090"/>
              <a:gd name="connsiteY5" fmla="*/ 1818313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08843 w 5130090"/>
              <a:gd name="connsiteY5" fmla="*/ 1789960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097851 w 5130090"/>
              <a:gd name="connsiteY0" fmla="*/ 1808946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097851 w 5130090"/>
              <a:gd name="connsiteY6" fmla="*/ 1808946 h 6902214"/>
              <a:gd name="connsiteX0" fmla="*/ 1069498 w 5101737"/>
              <a:gd name="connsiteY0" fmla="*/ 1808946 h 6902214"/>
              <a:gd name="connsiteX1" fmla="*/ 1655034 w 5101737"/>
              <a:gd name="connsiteY1" fmla="*/ 3366 h 6902214"/>
              <a:gd name="connsiteX2" fmla="*/ 5095414 w 5101737"/>
              <a:gd name="connsiteY2" fmla="*/ 0 h 6902214"/>
              <a:gd name="connsiteX3" fmla="*/ 5101737 w 5101737"/>
              <a:gd name="connsiteY3" fmla="*/ 6902214 h 6902214"/>
              <a:gd name="connsiteX4" fmla="*/ 0 w 5101737"/>
              <a:gd name="connsiteY4" fmla="*/ 6880967 h 6902214"/>
              <a:gd name="connsiteX5" fmla="*/ 1594667 w 5101737"/>
              <a:gd name="connsiteY5" fmla="*/ 1811225 h 6902214"/>
              <a:gd name="connsiteX6" fmla="*/ 1069498 w 5101737"/>
              <a:gd name="connsiteY6" fmla="*/ 1808946 h 6902214"/>
              <a:gd name="connsiteX0" fmla="*/ 1069498 w 5101737"/>
              <a:gd name="connsiteY0" fmla="*/ 1808946 h 6895125"/>
              <a:gd name="connsiteX1" fmla="*/ 1655034 w 5101737"/>
              <a:gd name="connsiteY1" fmla="*/ 3366 h 6895125"/>
              <a:gd name="connsiteX2" fmla="*/ 5095414 w 5101737"/>
              <a:gd name="connsiteY2" fmla="*/ 0 h 6895125"/>
              <a:gd name="connsiteX3" fmla="*/ 5101737 w 5101737"/>
              <a:gd name="connsiteY3" fmla="*/ 6895125 h 6895125"/>
              <a:gd name="connsiteX4" fmla="*/ 0 w 5101737"/>
              <a:gd name="connsiteY4" fmla="*/ 6880967 h 6895125"/>
              <a:gd name="connsiteX5" fmla="*/ 1594667 w 5101737"/>
              <a:gd name="connsiteY5" fmla="*/ 1811225 h 6895125"/>
              <a:gd name="connsiteX6" fmla="*/ 1069498 w 5101737"/>
              <a:gd name="connsiteY6" fmla="*/ 1808946 h 6895125"/>
              <a:gd name="connsiteX0" fmla="*/ 1069498 w 5097012"/>
              <a:gd name="connsiteY0" fmla="*/ 1808946 h 6880967"/>
              <a:gd name="connsiteX1" fmla="*/ 1655034 w 5097012"/>
              <a:gd name="connsiteY1" fmla="*/ 3366 h 6880967"/>
              <a:gd name="connsiteX2" fmla="*/ 5095414 w 5097012"/>
              <a:gd name="connsiteY2" fmla="*/ 0 h 6880967"/>
              <a:gd name="connsiteX3" fmla="*/ 5094649 w 5097012"/>
              <a:gd name="connsiteY3" fmla="*/ 6880948 h 6880967"/>
              <a:gd name="connsiteX4" fmla="*/ 0 w 5097012"/>
              <a:gd name="connsiteY4" fmla="*/ 6880967 h 6880967"/>
              <a:gd name="connsiteX5" fmla="*/ 1594667 w 5097012"/>
              <a:gd name="connsiteY5" fmla="*/ 1811225 h 6880967"/>
              <a:gd name="connsiteX6" fmla="*/ 1069498 w 5097012"/>
              <a:gd name="connsiteY6" fmla="*/ 1808946 h 688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7012" h="6880967">
                <a:moveTo>
                  <a:pt x="1069498" y="1808946"/>
                </a:moveTo>
                <a:lnTo>
                  <a:pt x="1655034" y="3366"/>
                </a:lnTo>
                <a:lnTo>
                  <a:pt x="5095414" y="0"/>
                </a:lnTo>
                <a:cubicBezTo>
                  <a:pt x="5101239" y="1159596"/>
                  <a:pt x="5088824" y="5721352"/>
                  <a:pt x="5094649" y="6880948"/>
                </a:cubicBezTo>
                <a:lnTo>
                  <a:pt x="0" y="6880967"/>
                </a:lnTo>
                <a:lnTo>
                  <a:pt x="1594667" y="1811225"/>
                </a:lnTo>
                <a:lnTo>
                  <a:pt x="1069498" y="1808946"/>
                </a:lnTo>
                <a:close/>
              </a:path>
            </a:pathLst>
          </a:custGeom>
        </p:spPr>
        <p:txBody>
          <a:bodyPr/>
          <a:lstStyle/>
          <a:p>
            <a:endParaRPr lang="en-MY"/>
          </a:p>
        </p:txBody>
      </p:sp>
    </p:spTree>
    <p:extLst>
      <p:ext uri="{BB962C8B-B14F-4D97-AF65-F5344CB8AC3E}">
        <p14:creationId xmlns:p14="http://schemas.microsoft.com/office/powerpoint/2010/main" val="273221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46817E6-AD1A-08AC-88A5-0C62449E0C76}"/>
              </a:ext>
            </a:extLst>
          </p:cNvPr>
          <p:cNvSpPr/>
          <p:nvPr userDrawn="1"/>
        </p:nvSpPr>
        <p:spPr>
          <a:xfrm>
            <a:off x="0" y="0"/>
            <a:ext cx="12192000" cy="19376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rot="10800000" flipV="1">
            <a:off x="-5939" y="1901929"/>
            <a:ext cx="12192000" cy="3139623"/>
          </a:xfrm>
          <a:prstGeom prst="rect">
            <a:avLst/>
          </a:prstGeom>
        </p:spPr>
      </p:pic>
      <p:pic>
        <p:nvPicPr>
          <p:cNvPr id="4" name="Picture 3" descr="Logo&#10;&#10;Description automatically generated">
            <a:extLst>
              <a:ext uri="{FF2B5EF4-FFF2-40B4-BE49-F238E27FC236}">
                <a16:creationId xmlns:a16="http://schemas.microsoft.com/office/drawing/2014/main" id="{AFED6FC9-C93A-9F07-CF8D-C0E1F0B2152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215260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_06">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5A8456C-09BE-F772-4E09-AC8E5EFE5A98}"/>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3" name="Rectangle 12">
            <a:extLst>
              <a:ext uri="{FF2B5EF4-FFF2-40B4-BE49-F238E27FC236}">
                <a16:creationId xmlns:a16="http://schemas.microsoft.com/office/drawing/2014/main" id="{C4A970D6-E749-96E3-83B1-8B21AB192873}"/>
              </a:ext>
            </a:extLst>
          </p:cNvPr>
          <p:cNvSpPr/>
          <p:nvPr userDrawn="1"/>
        </p:nvSpPr>
        <p:spPr>
          <a:xfrm>
            <a:off x="0" y="0"/>
            <a:ext cx="4539343" cy="6126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2" name="Title 1">
            <a:extLst>
              <a:ext uri="{FF2B5EF4-FFF2-40B4-BE49-F238E27FC236}">
                <a16:creationId xmlns:a16="http://schemas.microsoft.com/office/drawing/2014/main" id="{0968299B-C422-1510-F32A-0DFF889E93C4}"/>
              </a:ext>
            </a:extLst>
          </p:cNvPr>
          <p:cNvSpPr>
            <a:spLocks noGrp="1"/>
          </p:cNvSpPr>
          <p:nvPr>
            <p:ph type="title"/>
          </p:nvPr>
        </p:nvSpPr>
        <p:spPr>
          <a:xfrm>
            <a:off x="6151338" y="2766217"/>
            <a:ext cx="5822948" cy="1325563"/>
          </a:xfrm>
        </p:spPr>
        <p:txBody>
          <a:bodyPr/>
          <a:lstStyle>
            <a:lvl1pPr algn="ctr">
              <a:defRPr/>
            </a:lvl1pPr>
          </a:lstStyle>
          <a:p>
            <a:r>
              <a:rPr lang="en-US"/>
              <a:t>Click to edit Master title style</a:t>
            </a:r>
            <a:endParaRPr lang="en-MY"/>
          </a:p>
        </p:txBody>
      </p:sp>
      <p:sp>
        <p:nvSpPr>
          <p:cNvPr id="10" name="Footer Placeholder 9">
            <a:extLst>
              <a:ext uri="{FF2B5EF4-FFF2-40B4-BE49-F238E27FC236}">
                <a16:creationId xmlns:a16="http://schemas.microsoft.com/office/drawing/2014/main" id="{37270406-6097-F873-9773-CC94FA23047F}"/>
              </a:ext>
            </a:extLst>
          </p:cNvPr>
          <p:cNvSpPr>
            <a:spLocks noGrp="1"/>
          </p:cNvSpPr>
          <p:nvPr>
            <p:ph type="ftr" sz="quarter" idx="10"/>
          </p:nvPr>
        </p:nvSpPr>
        <p:spPr/>
        <p:txBody>
          <a:bodyPr/>
          <a:lstStyle/>
          <a:p>
            <a:endParaRPr lang="en-MY"/>
          </a:p>
        </p:txBody>
      </p:sp>
      <p:sp>
        <p:nvSpPr>
          <p:cNvPr id="11" name="Slide Number Placeholder 10">
            <a:extLst>
              <a:ext uri="{FF2B5EF4-FFF2-40B4-BE49-F238E27FC236}">
                <a16:creationId xmlns:a16="http://schemas.microsoft.com/office/drawing/2014/main" id="{A4759327-3B5D-3BFA-5CCA-6BD5BACEAD3D}"/>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9" name="Group 8">
            <a:extLst>
              <a:ext uri="{FF2B5EF4-FFF2-40B4-BE49-F238E27FC236}">
                <a16:creationId xmlns:a16="http://schemas.microsoft.com/office/drawing/2014/main" id="{CB557F9C-2B1B-1E45-919F-2CBA963082F1}"/>
              </a:ext>
            </a:extLst>
          </p:cNvPr>
          <p:cNvGrpSpPr/>
          <p:nvPr userDrawn="1"/>
        </p:nvGrpSpPr>
        <p:grpSpPr>
          <a:xfrm>
            <a:off x="580088" y="1982368"/>
            <a:ext cx="5265908" cy="2893260"/>
            <a:chOff x="-548507" y="477868"/>
            <a:chExt cx="11570449" cy="6357177"/>
          </a:xfrm>
        </p:grpSpPr>
        <p:sp>
          <p:nvSpPr>
            <p:cNvPr id="14" name="Freeform: Shape 13">
              <a:extLst>
                <a:ext uri="{FF2B5EF4-FFF2-40B4-BE49-F238E27FC236}">
                  <a16:creationId xmlns:a16="http://schemas.microsoft.com/office/drawing/2014/main" id="{6B4D37DD-77A1-3F66-1AB7-0D02A7AA0534}"/>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9939251-1BCB-8F28-4AEB-3F5C698F784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76B35D63-3320-AD9B-342D-29A2461E1E9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1EA1DA0-4667-A070-5433-AD3862F8F012}"/>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1CCFE93-102B-5253-326B-9C14E78024F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0" name="Group 19">
              <a:extLst>
                <a:ext uri="{FF2B5EF4-FFF2-40B4-BE49-F238E27FC236}">
                  <a16:creationId xmlns:a16="http://schemas.microsoft.com/office/drawing/2014/main" id="{9271F50C-004D-6614-9952-C20CF9F23F84}"/>
                </a:ext>
              </a:extLst>
            </p:cNvPr>
            <p:cNvGrpSpPr/>
            <p:nvPr/>
          </p:nvGrpSpPr>
          <p:grpSpPr>
            <a:xfrm>
              <a:off x="1606" y="6382978"/>
              <a:ext cx="413937" cy="115242"/>
              <a:chOff x="5955" y="6353672"/>
              <a:chExt cx="413937" cy="115242"/>
            </a:xfrm>
          </p:grpSpPr>
          <p:sp>
            <p:nvSpPr>
              <p:cNvPr id="25" name="Rectangle: Rounded Corners 24">
                <a:extLst>
                  <a:ext uri="{FF2B5EF4-FFF2-40B4-BE49-F238E27FC236}">
                    <a16:creationId xmlns:a16="http://schemas.microsoft.com/office/drawing/2014/main" id="{28837067-0E6E-EBDC-C7A8-86F4033B63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3AC60AB8-5AB3-8260-897B-FB410ACB3FB8}"/>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4D931CFE-A63B-8125-E9D4-949B42E5C546}"/>
                </a:ext>
              </a:extLst>
            </p:cNvPr>
            <p:cNvGrpSpPr/>
            <p:nvPr/>
          </p:nvGrpSpPr>
          <p:grpSpPr>
            <a:xfrm>
              <a:off x="9855291" y="6381600"/>
              <a:ext cx="885989" cy="115242"/>
              <a:chOff x="5955" y="6353672"/>
              <a:chExt cx="413937" cy="115242"/>
            </a:xfrm>
          </p:grpSpPr>
          <p:sp>
            <p:nvSpPr>
              <p:cNvPr id="23" name="Rectangle: Rounded Corners 22">
                <a:extLst>
                  <a:ext uri="{FF2B5EF4-FFF2-40B4-BE49-F238E27FC236}">
                    <a16:creationId xmlns:a16="http://schemas.microsoft.com/office/drawing/2014/main" id="{20BC883D-1639-3A5C-4006-DBE2E659710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BBA29C7B-554C-081E-2135-BFC59AE98156}"/>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60D7FD87-F429-AB50-CEC1-95CBDAABB01E}"/>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27" name="Picture 26" descr="Logo&#10;&#10;Description automatically generated">
            <a:extLst>
              <a:ext uri="{FF2B5EF4-FFF2-40B4-BE49-F238E27FC236}">
                <a16:creationId xmlns:a16="http://schemas.microsoft.com/office/drawing/2014/main" id="{EBD843B1-0951-A33D-BCC6-E0640022F3A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480437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8" name="Picture Placeholder 7">
            <a:extLst>
              <a:ext uri="{FF2B5EF4-FFF2-40B4-BE49-F238E27FC236}">
                <a16:creationId xmlns:a16="http://schemas.microsoft.com/office/drawing/2014/main" id="{89987F70-64EC-CA05-E8A9-766DF9840D38}"/>
              </a:ext>
            </a:extLst>
          </p:cNvPr>
          <p:cNvSpPr>
            <a:spLocks noGrp="1"/>
          </p:cNvSpPr>
          <p:nvPr>
            <p:ph type="pic" sz="quarter" idx="12"/>
          </p:nvPr>
        </p:nvSpPr>
        <p:spPr>
          <a:xfrm>
            <a:off x="1622425" y="833378"/>
            <a:ext cx="8947150" cy="4554638"/>
          </a:xfrm>
        </p:spPr>
        <p:txBody>
          <a:bodyPr/>
          <a:lstStyle/>
          <a:p>
            <a:endParaRPr lang="en-MY"/>
          </a:p>
        </p:txBody>
      </p:sp>
      <p:pic>
        <p:nvPicPr>
          <p:cNvPr id="9" name="Picture 8" descr="Logo&#10;&#10;Description automatically generated">
            <a:extLst>
              <a:ext uri="{FF2B5EF4-FFF2-40B4-BE49-F238E27FC236}">
                <a16:creationId xmlns:a16="http://schemas.microsoft.com/office/drawing/2014/main" id="{FA832A2C-2644-6658-956A-F6CDE4CFC8A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12959425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rot="10800000" flipV="1">
            <a:off x="0" y="-29928"/>
            <a:ext cx="12192000" cy="3956927"/>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Rectangle 8">
            <a:extLst>
              <a:ext uri="{FF2B5EF4-FFF2-40B4-BE49-F238E27FC236}">
                <a16:creationId xmlns:a16="http://schemas.microsoft.com/office/drawing/2014/main" id="{6A28F128-2C1E-BF90-7B50-EEA520A8E0D1}"/>
              </a:ext>
            </a:extLst>
          </p:cNvPr>
          <p:cNvSpPr/>
          <p:nvPr userDrawn="1"/>
        </p:nvSpPr>
        <p:spPr>
          <a:xfrm rot="10800000">
            <a:off x="2161479" y="-29927"/>
            <a:ext cx="10024582" cy="59854"/>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AB14BB5F-78D4-C98C-F6C3-95F1B716981E}"/>
              </a:ext>
            </a:extLst>
          </p:cNvPr>
          <p:cNvSpPr/>
          <p:nvPr userDrawn="1"/>
        </p:nvSpPr>
        <p:spPr>
          <a:xfrm>
            <a:off x="0" y="-52790"/>
            <a:ext cx="5148943" cy="225287"/>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8" name="Picture 7" descr="Logo&#10;&#10;Description automatically generated">
            <a:extLst>
              <a:ext uri="{FF2B5EF4-FFF2-40B4-BE49-F238E27FC236}">
                <a16:creationId xmlns:a16="http://schemas.microsoft.com/office/drawing/2014/main" id="{456F8D6F-4FEB-ED3E-E7ED-26FDD0376D6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411962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_08">
    <p:bg>
      <p:bgPr>
        <a:solidFill>
          <a:srgbClr val="C04C4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6764FE-4266-9C28-BBAD-0C0CE59F74C2}"/>
              </a:ext>
            </a:extLst>
          </p:cNvPr>
          <p:cNvSpPr/>
          <p:nvPr userDrawn="1"/>
        </p:nvSpPr>
        <p:spPr>
          <a:xfrm>
            <a:off x="0" y="0"/>
            <a:ext cx="12192000" cy="4737100"/>
          </a:xfrm>
          <a:prstGeom prst="rect">
            <a:avLst/>
          </a:prstGeom>
          <a:solidFill>
            <a:schemeClr val="bg1"/>
          </a:solidFill>
          <a:ln>
            <a:noFill/>
          </a:ln>
          <a:effectLst>
            <a:outerShdw blurRad="254000" dist="215900" dir="5400000" sx="98000" sy="98000" algn="t"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7" name="Title 6">
            <a:extLst>
              <a:ext uri="{FF2B5EF4-FFF2-40B4-BE49-F238E27FC236}">
                <a16:creationId xmlns:a16="http://schemas.microsoft.com/office/drawing/2014/main" id="{46D67C0D-AE8E-41E4-EB71-DE0656956001}"/>
              </a:ext>
            </a:extLst>
          </p:cNvPr>
          <p:cNvSpPr>
            <a:spLocks noGrp="1"/>
          </p:cNvSpPr>
          <p:nvPr>
            <p:ph type="title"/>
          </p:nvPr>
        </p:nvSpPr>
        <p:spPr/>
        <p:txBody>
          <a:bodyPr/>
          <a:lstStyle/>
          <a:p>
            <a:r>
              <a:rPr lang="en-US"/>
              <a:t>Click to edit Master title style</a:t>
            </a:r>
            <a:endParaRPr lang="en-MY"/>
          </a:p>
        </p:txBody>
      </p:sp>
      <p:pic>
        <p:nvPicPr>
          <p:cNvPr id="9" name="Picture 8" descr="Logo&#10;&#10;Description automatically generated">
            <a:extLst>
              <a:ext uri="{FF2B5EF4-FFF2-40B4-BE49-F238E27FC236}">
                <a16:creationId xmlns:a16="http://schemas.microsoft.com/office/drawing/2014/main" id="{C938784C-798A-313F-6BDD-2EEF86FBF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2496405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_09">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A40B45C3-8E81-6BAE-010D-9B6CD2D56226}"/>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DA03FB80-B1FC-DDFA-448B-BCE958EA32DE}"/>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0" name="Title 9">
            <a:extLst>
              <a:ext uri="{FF2B5EF4-FFF2-40B4-BE49-F238E27FC236}">
                <a16:creationId xmlns:a16="http://schemas.microsoft.com/office/drawing/2014/main" id="{A81EEF20-E6C8-6C8E-7FE9-279D53479B22}"/>
              </a:ext>
            </a:extLst>
          </p:cNvPr>
          <p:cNvSpPr>
            <a:spLocks noGrp="1"/>
          </p:cNvSpPr>
          <p:nvPr>
            <p:ph type="title"/>
          </p:nvPr>
        </p:nvSpPr>
        <p:spPr/>
        <p:txBody>
          <a:bodyPr/>
          <a:lstStyle/>
          <a:p>
            <a:r>
              <a:rPr lang="en-US"/>
              <a:t>Click to edit Master title style</a:t>
            </a:r>
            <a:endParaRPr lang="en-MY"/>
          </a:p>
        </p:txBody>
      </p:sp>
      <p:sp>
        <p:nvSpPr>
          <p:cNvPr id="12" name="Picture Placeholder 11">
            <a:extLst>
              <a:ext uri="{FF2B5EF4-FFF2-40B4-BE49-F238E27FC236}">
                <a16:creationId xmlns:a16="http://schemas.microsoft.com/office/drawing/2014/main" id="{066CCFD3-9BC4-D4C1-9392-EA327203EA89}"/>
              </a:ext>
            </a:extLst>
          </p:cNvPr>
          <p:cNvSpPr>
            <a:spLocks noGrp="1"/>
          </p:cNvSpPr>
          <p:nvPr>
            <p:ph type="pic" sz="quarter" idx="12"/>
          </p:nvPr>
        </p:nvSpPr>
        <p:spPr>
          <a:xfrm>
            <a:off x="838200" y="1863725"/>
            <a:ext cx="3200400" cy="2939769"/>
          </a:xfrm>
        </p:spPr>
        <p:txBody>
          <a:bodyPr/>
          <a:lstStyle/>
          <a:p>
            <a:endParaRPr lang="en-MY"/>
          </a:p>
        </p:txBody>
      </p:sp>
      <p:sp>
        <p:nvSpPr>
          <p:cNvPr id="14" name="Picture Placeholder 13">
            <a:extLst>
              <a:ext uri="{FF2B5EF4-FFF2-40B4-BE49-F238E27FC236}">
                <a16:creationId xmlns:a16="http://schemas.microsoft.com/office/drawing/2014/main" id="{5EFB77A9-6E81-95F5-77AD-E75BB87A5A77}"/>
              </a:ext>
            </a:extLst>
          </p:cNvPr>
          <p:cNvSpPr>
            <a:spLocks noGrp="1"/>
          </p:cNvSpPr>
          <p:nvPr>
            <p:ph type="pic" sz="quarter" idx="13"/>
          </p:nvPr>
        </p:nvSpPr>
        <p:spPr>
          <a:xfrm>
            <a:off x="4495800" y="1863725"/>
            <a:ext cx="3200400" cy="2939769"/>
          </a:xfrm>
        </p:spPr>
        <p:txBody>
          <a:bodyPr/>
          <a:lstStyle/>
          <a:p>
            <a:endParaRPr lang="en-MY"/>
          </a:p>
        </p:txBody>
      </p:sp>
      <p:sp>
        <p:nvSpPr>
          <p:cNvPr id="16" name="Picture Placeholder 15">
            <a:extLst>
              <a:ext uri="{FF2B5EF4-FFF2-40B4-BE49-F238E27FC236}">
                <a16:creationId xmlns:a16="http://schemas.microsoft.com/office/drawing/2014/main" id="{439127F8-03DB-5D0F-A98C-B82B076E4B38}"/>
              </a:ext>
            </a:extLst>
          </p:cNvPr>
          <p:cNvSpPr>
            <a:spLocks noGrp="1"/>
          </p:cNvSpPr>
          <p:nvPr>
            <p:ph type="pic" sz="quarter" idx="14"/>
          </p:nvPr>
        </p:nvSpPr>
        <p:spPr>
          <a:xfrm>
            <a:off x="8158725" y="1863725"/>
            <a:ext cx="3200400" cy="2939769"/>
          </a:xfrm>
        </p:spPr>
        <p:txBody>
          <a:bodyPr/>
          <a:lstStyle/>
          <a:p>
            <a:endParaRPr lang="en-MY"/>
          </a:p>
        </p:txBody>
      </p:sp>
      <p:pic>
        <p:nvPicPr>
          <p:cNvPr id="11" name="Picture 10" descr="Logo&#10;&#10;Description automatically generated">
            <a:extLst>
              <a:ext uri="{FF2B5EF4-FFF2-40B4-BE49-F238E27FC236}">
                <a16:creationId xmlns:a16="http://schemas.microsoft.com/office/drawing/2014/main" id="{99728D72-5D76-DC8D-B044-63CA42649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938016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_10">
    <p:bg>
      <p:bgPr>
        <a:solidFill>
          <a:schemeClr val="bg1">
            <a:alpha val="37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9CEC78F-2030-F657-D94C-EC9916E70239}"/>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8" name="Footer Placeholder 7">
            <a:extLst>
              <a:ext uri="{FF2B5EF4-FFF2-40B4-BE49-F238E27FC236}">
                <a16:creationId xmlns:a16="http://schemas.microsoft.com/office/drawing/2014/main" id="{1D72305A-2320-94A9-D78D-83FAEFAD6021}"/>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F1A13F7E-A796-3E64-A559-FCC5922DB727}"/>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5" name="Picture Placeholder 14">
            <a:extLst>
              <a:ext uri="{FF2B5EF4-FFF2-40B4-BE49-F238E27FC236}">
                <a16:creationId xmlns:a16="http://schemas.microsoft.com/office/drawing/2014/main" id="{1F9FC79A-20DE-55EB-11E3-BAD01F6F979A}"/>
              </a:ext>
            </a:extLst>
          </p:cNvPr>
          <p:cNvSpPr>
            <a:spLocks noGrp="1"/>
          </p:cNvSpPr>
          <p:nvPr>
            <p:ph type="pic" sz="quarter" idx="12"/>
          </p:nvPr>
        </p:nvSpPr>
        <p:spPr>
          <a:xfrm>
            <a:off x="0" y="0"/>
            <a:ext cx="2222500" cy="2036763"/>
          </a:xfrm>
        </p:spPr>
        <p:txBody>
          <a:bodyPr/>
          <a:lstStyle/>
          <a:p>
            <a:endParaRPr lang="en-MY"/>
          </a:p>
        </p:txBody>
      </p:sp>
      <p:sp>
        <p:nvSpPr>
          <p:cNvPr id="17" name="Picture Placeholder 16">
            <a:extLst>
              <a:ext uri="{FF2B5EF4-FFF2-40B4-BE49-F238E27FC236}">
                <a16:creationId xmlns:a16="http://schemas.microsoft.com/office/drawing/2014/main" id="{37AC4A9C-BE82-674B-5A73-6F2F8CA14FAD}"/>
              </a:ext>
            </a:extLst>
          </p:cNvPr>
          <p:cNvSpPr>
            <a:spLocks noGrp="1"/>
          </p:cNvSpPr>
          <p:nvPr>
            <p:ph type="pic" sz="quarter" idx="13"/>
          </p:nvPr>
        </p:nvSpPr>
        <p:spPr>
          <a:xfrm>
            <a:off x="2222200" y="2048338"/>
            <a:ext cx="2222500" cy="2036763"/>
          </a:xfrm>
        </p:spPr>
        <p:txBody>
          <a:bodyPr/>
          <a:lstStyle/>
          <a:p>
            <a:endParaRPr lang="en-MY"/>
          </a:p>
        </p:txBody>
      </p:sp>
      <p:sp>
        <p:nvSpPr>
          <p:cNvPr id="19" name="Picture Placeholder 18">
            <a:extLst>
              <a:ext uri="{FF2B5EF4-FFF2-40B4-BE49-F238E27FC236}">
                <a16:creationId xmlns:a16="http://schemas.microsoft.com/office/drawing/2014/main" id="{FA81B629-0F07-B59C-0408-FD208CA15356}"/>
              </a:ext>
            </a:extLst>
          </p:cNvPr>
          <p:cNvSpPr>
            <a:spLocks noGrp="1"/>
          </p:cNvSpPr>
          <p:nvPr>
            <p:ph type="pic" sz="quarter" idx="14"/>
          </p:nvPr>
        </p:nvSpPr>
        <p:spPr>
          <a:xfrm>
            <a:off x="0" y="4096676"/>
            <a:ext cx="2222500" cy="2036762"/>
          </a:xfrm>
        </p:spPr>
        <p:txBody>
          <a:bodyPr/>
          <a:lstStyle/>
          <a:p>
            <a:endParaRPr lang="en-MY"/>
          </a:p>
        </p:txBody>
      </p:sp>
      <p:sp>
        <p:nvSpPr>
          <p:cNvPr id="20" name="Title 19">
            <a:extLst>
              <a:ext uri="{FF2B5EF4-FFF2-40B4-BE49-F238E27FC236}">
                <a16:creationId xmlns:a16="http://schemas.microsoft.com/office/drawing/2014/main" id="{1C049FB6-D146-812F-7363-6D35184CA511}"/>
              </a:ext>
            </a:extLst>
          </p:cNvPr>
          <p:cNvSpPr>
            <a:spLocks noGrp="1"/>
          </p:cNvSpPr>
          <p:nvPr>
            <p:ph type="title"/>
          </p:nvPr>
        </p:nvSpPr>
        <p:spPr>
          <a:xfrm>
            <a:off x="5370653" y="355599"/>
            <a:ext cx="6642904" cy="1325563"/>
          </a:xfrm>
        </p:spPr>
        <p:txBody>
          <a:bodyPr/>
          <a:lstStyle/>
          <a:p>
            <a:r>
              <a:rPr lang="en-US"/>
              <a:t>Click to edit Master title style</a:t>
            </a:r>
            <a:endParaRPr lang="en-MY"/>
          </a:p>
        </p:txBody>
      </p:sp>
      <p:sp>
        <p:nvSpPr>
          <p:cNvPr id="21" name="Rectangle 20">
            <a:extLst>
              <a:ext uri="{FF2B5EF4-FFF2-40B4-BE49-F238E27FC236}">
                <a16:creationId xmlns:a16="http://schemas.microsoft.com/office/drawing/2014/main" id="{BF6C5D5C-CDCC-C784-973F-88390D45C53B}"/>
              </a:ext>
            </a:extLst>
          </p:cNvPr>
          <p:cNvSpPr/>
          <p:nvPr userDrawn="1"/>
        </p:nvSpPr>
        <p:spPr>
          <a:xfrm rot="10800000">
            <a:off x="2234075" y="7088"/>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2" name="Rectangle 21">
            <a:extLst>
              <a:ext uri="{FF2B5EF4-FFF2-40B4-BE49-F238E27FC236}">
                <a16:creationId xmlns:a16="http://schemas.microsoft.com/office/drawing/2014/main" id="{ADFD5EF8-AC54-E00C-8C75-712DD23935AA}"/>
              </a:ext>
            </a:extLst>
          </p:cNvPr>
          <p:cNvSpPr/>
          <p:nvPr userDrawn="1"/>
        </p:nvSpPr>
        <p:spPr>
          <a:xfrm rot="10800000">
            <a:off x="0" y="2048637"/>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3" name="Rectangle 22">
            <a:extLst>
              <a:ext uri="{FF2B5EF4-FFF2-40B4-BE49-F238E27FC236}">
                <a16:creationId xmlns:a16="http://schemas.microsoft.com/office/drawing/2014/main" id="{493DF42E-2BE3-EBA6-205B-2A8268FF878D}"/>
              </a:ext>
            </a:extLst>
          </p:cNvPr>
          <p:cNvSpPr/>
          <p:nvPr userDrawn="1"/>
        </p:nvSpPr>
        <p:spPr>
          <a:xfrm rot="10800000">
            <a:off x="2238562" y="4096676"/>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46EDB3BB-164A-CD1A-BF26-D10A4E43D23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872082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_11">
    <p:bg>
      <p:bgPr>
        <a:solidFill>
          <a:schemeClr val="bg1">
            <a:alpha val="34000"/>
          </a:schemeClr>
        </a:solidFill>
        <a:effectLst/>
      </p:bgPr>
    </p:bg>
    <p:spTree>
      <p:nvGrpSpPr>
        <p:cNvPr id="1" name=""/>
        <p:cNvGrpSpPr/>
        <p:nvPr/>
      </p:nvGrpSpPr>
      <p:grpSpPr>
        <a:xfrm>
          <a:off x="0" y="0"/>
          <a:ext cx="0" cy="0"/>
          <a:chOff x="0" y="0"/>
          <a:chExt cx="0" cy="0"/>
        </a:xfrm>
      </p:grpSpPr>
      <p:sp>
        <p:nvSpPr>
          <p:cNvPr id="406" name="Rectangle 402">
            <a:extLst>
              <a:ext uri="{FF2B5EF4-FFF2-40B4-BE49-F238E27FC236}">
                <a16:creationId xmlns:a16="http://schemas.microsoft.com/office/drawing/2014/main" id="{20B52243-B80A-3445-8806-0BE94A96B286}"/>
              </a:ext>
            </a:extLst>
          </p:cNvPr>
          <p:cNvSpPr/>
          <p:nvPr userDrawn="1"/>
        </p:nvSpPr>
        <p:spPr>
          <a:xfrm rot="10800000">
            <a:off x="-26938" y="-20387"/>
            <a:ext cx="5402774" cy="6014786"/>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 name="connsiteX0" fmla="*/ 2921000 w 5359400"/>
              <a:gd name="connsiteY0" fmla="*/ 12700 h 6007101"/>
              <a:gd name="connsiteX1" fmla="*/ 4953000 w 5359400"/>
              <a:gd name="connsiteY1" fmla="*/ 0 h 6007101"/>
              <a:gd name="connsiteX2" fmla="*/ 5359400 w 5359400"/>
              <a:gd name="connsiteY2" fmla="*/ 6007101 h 6007101"/>
              <a:gd name="connsiteX3" fmla="*/ 0 w 5359400"/>
              <a:gd name="connsiteY3" fmla="*/ 6007101 h 6007101"/>
              <a:gd name="connsiteX4" fmla="*/ 2921000 w 5359400"/>
              <a:gd name="connsiteY4" fmla="*/ 12700 h 6007101"/>
              <a:gd name="connsiteX0" fmla="*/ 2921000 w 5384800"/>
              <a:gd name="connsiteY0" fmla="*/ 0 h 5994401"/>
              <a:gd name="connsiteX1" fmla="*/ 5384800 w 5384800"/>
              <a:gd name="connsiteY1" fmla="*/ 0 h 5994401"/>
              <a:gd name="connsiteX2" fmla="*/ 5359400 w 5384800"/>
              <a:gd name="connsiteY2" fmla="*/ 5994401 h 5994401"/>
              <a:gd name="connsiteX3" fmla="*/ 0 w 5384800"/>
              <a:gd name="connsiteY3" fmla="*/ 5994401 h 5994401"/>
              <a:gd name="connsiteX4" fmla="*/ 2921000 w 5384800"/>
              <a:gd name="connsiteY4" fmla="*/ 0 h 5994401"/>
              <a:gd name="connsiteX0" fmla="*/ 2921000 w 5384800"/>
              <a:gd name="connsiteY0" fmla="*/ 0 h 6002085"/>
              <a:gd name="connsiteX1" fmla="*/ 5384800 w 5384800"/>
              <a:gd name="connsiteY1" fmla="*/ 0 h 6002085"/>
              <a:gd name="connsiteX2" fmla="*/ 5305612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899735 w 5384800"/>
              <a:gd name="connsiteY0" fmla="*/ 7074 h 6002085"/>
              <a:gd name="connsiteX1" fmla="*/ 5384800 w 5384800"/>
              <a:gd name="connsiteY1" fmla="*/ 0 h 6002085"/>
              <a:gd name="connsiteX2" fmla="*/ 5374768 w 5384800"/>
              <a:gd name="connsiteY2" fmla="*/ 6002085 h 6002085"/>
              <a:gd name="connsiteX3" fmla="*/ 0 w 5384800"/>
              <a:gd name="connsiteY3" fmla="*/ 5994401 h 6002085"/>
              <a:gd name="connsiteX4" fmla="*/ 2899735 w 5384800"/>
              <a:gd name="connsiteY4" fmla="*/ 7074 h 6002085"/>
              <a:gd name="connsiteX0" fmla="*/ 2899735 w 5391888"/>
              <a:gd name="connsiteY0" fmla="*/ 7074 h 6002085"/>
              <a:gd name="connsiteX1" fmla="*/ 5391888 w 5391888"/>
              <a:gd name="connsiteY1" fmla="*/ 0 h 6002085"/>
              <a:gd name="connsiteX2" fmla="*/ 5374768 w 5391888"/>
              <a:gd name="connsiteY2" fmla="*/ 6002085 h 6002085"/>
              <a:gd name="connsiteX3" fmla="*/ 0 w 5391888"/>
              <a:gd name="connsiteY3" fmla="*/ 5994401 h 6002085"/>
              <a:gd name="connsiteX4" fmla="*/ 2899735 w 5391888"/>
              <a:gd name="connsiteY4" fmla="*/ 7074 h 6002085"/>
              <a:gd name="connsiteX0" fmla="*/ 2910621 w 5402774"/>
              <a:gd name="connsiteY0" fmla="*/ 7074 h 6002085"/>
              <a:gd name="connsiteX1" fmla="*/ 5402774 w 5402774"/>
              <a:gd name="connsiteY1" fmla="*/ 0 h 6002085"/>
              <a:gd name="connsiteX2" fmla="*/ 5385654 w 5402774"/>
              <a:gd name="connsiteY2" fmla="*/ 6002085 h 6002085"/>
              <a:gd name="connsiteX3" fmla="*/ 0 w 5402774"/>
              <a:gd name="connsiteY3" fmla="*/ 5983539 h 6002085"/>
              <a:gd name="connsiteX4" fmla="*/ 2910621 w 5402774"/>
              <a:gd name="connsiteY4" fmla="*/ 7074 h 6002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2774" h="6002085">
                <a:moveTo>
                  <a:pt x="2910621" y="7074"/>
                </a:moveTo>
                <a:lnTo>
                  <a:pt x="5402774" y="0"/>
                </a:lnTo>
                <a:cubicBezTo>
                  <a:pt x="5397067" y="2000695"/>
                  <a:pt x="5391361" y="4001390"/>
                  <a:pt x="5385654" y="6002085"/>
                </a:cubicBezTo>
                <a:lnTo>
                  <a:pt x="0" y="5983539"/>
                </a:lnTo>
                <a:lnTo>
                  <a:pt x="2910621" y="7074"/>
                </a:lnTo>
                <a:close/>
              </a:path>
            </a:pathLst>
          </a:custGeom>
          <a:gradFill flip="none" rotWithShape="1">
            <a:gsLst>
              <a:gs pos="92697">
                <a:schemeClr val="tx2">
                  <a:lumMod val="90000"/>
                  <a:lumOff val="10000"/>
                </a:schemeClr>
              </a:gs>
              <a:gs pos="0">
                <a:schemeClr val="tx2">
                  <a:lumMod val="90000"/>
                  <a:lumOff val="10000"/>
                </a:schemeClr>
              </a:gs>
              <a:gs pos="0">
                <a:schemeClr val="tx2">
                  <a:lumMod val="90000"/>
                  <a:lumOff val="10000"/>
                </a:schemeClr>
              </a:gs>
              <a:gs pos="0">
                <a:schemeClr val="tx2">
                  <a:lumMod val="75000"/>
                  <a:lumOff val="25000"/>
                </a:schemeClr>
              </a:gs>
              <a:gs pos="0">
                <a:schemeClr val="tx1">
                  <a:lumMod val="50000"/>
                  <a:lumOff val="50000"/>
                </a:schemeClr>
              </a:gs>
            </a:gsLst>
            <a:lin ang="5400000" scaled="1"/>
            <a:tileRect/>
          </a:gra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 name="Title 1">
            <a:extLst>
              <a:ext uri="{FF2B5EF4-FFF2-40B4-BE49-F238E27FC236}">
                <a16:creationId xmlns:a16="http://schemas.microsoft.com/office/drawing/2014/main" id="{0A9964C8-A175-D7AF-3FA4-B94E39C6FA6A}"/>
              </a:ext>
            </a:extLst>
          </p:cNvPr>
          <p:cNvSpPr>
            <a:spLocks noGrp="1"/>
          </p:cNvSpPr>
          <p:nvPr>
            <p:ph type="title"/>
          </p:nvPr>
        </p:nvSpPr>
        <p:spPr>
          <a:xfrm>
            <a:off x="5177642" y="863600"/>
            <a:ext cx="6602409" cy="1325563"/>
          </a:xfrm>
        </p:spPr>
        <p:txBody>
          <a:bodyPr/>
          <a:lstStyle>
            <a:lvl1pPr algn="l">
              <a:defRPr/>
            </a:lvl1pPr>
          </a:lstStyle>
          <a:p>
            <a:r>
              <a:rPr lang="en-US"/>
              <a:t>Click to edit Master title style</a:t>
            </a:r>
            <a:endParaRPr lang="en-MY"/>
          </a:p>
        </p:txBody>
      </p:sp>
      <p:sp>
        <p:nvSpPr>
          <p:cNvPr id="7" name="Footer Placeholder 6">
            <a:extLst>
              <a:ext uri="{FF2B5EF4-FFF2-40B4-BE49-F238E27FC236}">
                <a16:creationId xmlns:a16="http://schemas.microsoft.com/office/drawing/2014/main" id="{218BB686-D3F9-1D8F-D64E-90E02ADE7149}"/>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6920BB4C-A1BB-9467-1FED-1640114B7ECB}"/>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403" name="Rectangle 402">
            <a:extLst>
              <a:ext uri="{FF2B5EF4-FFF2-40B4-BE49-F238E27FC236}">
                <a16:creationId xmlns:a16="http://schemas.microsoft.com/office/drawing/2014/main" id="{6A000B49-9D64-40CD-6D5C-B6D3C3A05783}"/>
              </a:ext>
            </a:extLst>
          </p:cNvPr>
          <p:cNvSpPr/>
          <p:nvPr userDrawn="1"/>
        </p:nvSpPr>
        <p:spPr>
          <a:xfrm rot="10800000">
            <a:off x="589750" y="-12702"/>
            <a:ext cx="4953000" cy="6007101"/>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rgbClr val="C04C4C"/>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407" name="Group 406">
            <a:extLst>
              <a:ext uri="{FF2B5EF4-FFF2-40B4-BE49-F238E27FC236}">
                <a16:creationId xmlns:a16="http://schemas.microsoft.com/office/drawing/2014/main" id="{E3D9D7C3-250B-C66B-DB51-0E6C7E10BD02}"/>
              </a:ext>
            </a:extLst>
          </p:cNvPr>
          <p:cNvGrpSpPr/>
          <p:nvPr userDrawn="1"/>
        </p:nvGrpSpPr>
        <p:grpSpPr>
          <a:xfrm>
            <a:off x="1433777" y="5528221"/>
            <a:ext cx="613993" cy="75107"/>
            <a:chOff x="-1587" y="4763"/>
            <a:chExt cx="300037" cy="42862"/>
          </a:xfrm>
          <a:solidFill>
            <a:schemeClr val="bg1"/>
          </a:solidFill>
        </p:grpSpPr>
        <p:sp>
          <p:nvSpPr>
            <p:cNvPr id="408" name="Oval 13">
              <a:extLst>
                <a:ext uri="{FF2B5EF4-FFF2-40B4-BE49-F238E27FC236}">
                  <a16:creationId xmlns:a16="http://schemas.microsoft.com/office/drawing/2014/main" id="{EFF050FE-D3FD-BAE4-B33F-FCD8ABD26715}"/>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09" name="Oval 14">
              <a:extLst>
                <a:ext uri="{FF2B5EF4-FFF2-40B4-BE49-F238E27FC236}">
                  <a16:creationId xmlns:a16="http://schemas.microsoft.com/office/drawing/2014/main" id="{87630A76-4060-4BB0-EF18-A53082D0D8A0}"/>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0" name="Oval 15">
              <a:extLst>
                <a:ext uri="{FF2B5EF4-FFF2-40B4-BE49-F238E27FC236}">
                  <a16:creationId xmlns:a16="http://schemas.microsoft.com/office/drawing/2014/main" id="{46B2C827-42B9-DBEC-F22A-F17CC0C8A77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1" name="Oval 16">
              <a:extLst>
                <a:ext uri="{FF2B5EF4-FFF2-40B4-BE49-F238E27FC236}">
                  <a16:creationId xmlns:a16="http://schemas.microsoft.com/office/drawing/2014/main" id="{B59EBCEA-4042-970A-98AD-2F36CD31C175}"/>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412" name="Rectangle 402">
            <a:extLst>
              <a:ext uri="{FF2B5EF4-FFF2-40B4-BE49-F238E27FC236}">
                <a16:creationId xmlns:a16="http://schemas.microsoft.com/office/drawing/2014/main" id="{673165B6-3265-E64F-D897-23F76C1FB9DB}"/>
              </a:ext>
            </a:extLst>
          </p:cNvPr>
          <p:cNvSpPr/>
          <p:nvPr userDrawn="1"/>
        </p:nvSpPr>
        <p:spPr>
          <a:xfrm rot="10800000">
            <a:off x="2231874" y="4927332"/>
            <a:ext cx="1150304" cy="1395112"/>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4" name="Picture Placeholder 2">
            <a:extLst>
              <a:ext uri="{FF2B5EF4-FFF2-40B4-BE49-F238E27FC236}">
                <a16:creationId xmlns:a16="http://schemas.microsoft.com/office/drawing/2014/main" id="{ED6BC3D2-2522-41DF-7A30-2E8260076555}"/>
              </a:ext>
            </a:extLst>
          </p:cNvPr>
          <p:cNvSpPr>
            <a:spLocks noGrp="1"/>
          </p:cNvSpPr>
          <p:nvPr>
            <p:ph type="pic" sz="quarter" idx="13"/>
          </p:nvPr>
        </p:nvSpPr>
        <p:spPr>
          <a:xfrm>
            <a:off x="68665" y="921703"/>
            <a:ext cx="4459468" cy="4278630"/>
          </a:xfrm>
          <a:custGeom>
            <a:avLst/>
            <a:gdLst>
              <a:gd name="connsiteX0" fmla="*/ 0 w 2905125"/>
              <a:gd name="connsiteY0" fmla="*/ 4278630 h 4278630"/>
              <a:gd name="connsiteX1" fmla="*/ 1053834 w 2905125"/>
              <a:gd name="connsiteY1" fmla="*/ 0 h 4278630"/>
              <a:gd name="connsiteX2" fmla="*/ 2905125 w 2905125"/>
              <a:gd name="connsiteY2" fmla="*/ 0 h 4278630"/>
              <a:gd name="connsiteX3" fmla="*/ 1851291 w 2905125"/>
              <a:gd name="connsiteY3" fmla="*/ 4278630 h 4278630"/>
              <a:gd name="connsiteX4" fmla="*/ 0 w 2905125"/>
              <a:gd name="connsiteY4" fmla="*/ 4278630 h 4278630"/>
              <a:gd name="connsiteX0" fmla="*/ 0 w 4065185"/>
              <a:gd name="connsiteY0" fmla="*/ 4278630 h 4278630"/>
              <a:gd name="connsiteX1" fmla="*/ 2213894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2432510 w 4065185"/>
              <a:gd name="connsiteY3" fmla="*/ 4270241 h 4278630"/>
              <a:gd name="connsiteX4" fmla="*/ 0 w 4065185"/>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375578"/>
              <a:gd name="connsiteY0" fmla="*/ 4278630 h 4278630"/>
              <a:gd name="connsiteX1" fmla="*/ 997490 w 4375578"/>
              <a:gd name="connsiteY1" fmla="*/ 0 h 4278630"/>
              <a:gd name="connsiteX2" fmla="*/ 4375578 w 4375578"/>
              <a:gd name="connsiteY2" fmla="*/ 8389 h 4278630"/>
              <a:gd name="connsiteX3" fmla="*/ 2432510 w 4375578"/>
              <a:gd name="connsiteY3" fmla="*/ 4270241 h 4278630"/>
              <a:gd name="connsiteX4" fmla="*/ 0 w 4375578"/>
              <a:gd name="connsiteY4" fmla="*/ 4278630 h 4278630"/>
              <a:gd name="connsiteX0" fmla="*/ 0 w 4459468"/>
              <a:gd name="connsiteY0" fmla="*/ 4278630 h 4278630"/>
              <a:gd name="connsiteX1" fmla="*/ 997490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 name="connsiteX0" fmla="*/ 0 w 4459468"/>
              <a:gd name="connsiteY0" fmla="*/ 4278630 h 4278630"/>
              <a:gd name="connsiteX1" fmla="*/ 2130004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9468" h="4278630">
                <a:moveTo>
                  <a:pt x="0" y="4278630"/>
                </a:moveTo>
                <a:lnTo>
                  <a:pt x="2130004" y="0"/>
                </a:lnTo>
                <a:lnTo>
                  <a:pt x="4459468" y="0"/>
                </a:lnTo>
                <a:lnTo>
                  <a:pt x="2432510" y="4270241"/>
                </a:lnTo>
                <a:lnTo>
                  <a:pt x="0" y="4278630"/>
                </a:lnTo>
                <a:close/>
              </a:path>
            </a:pathLst>
          </a:custGeom>
        </p:spPr>
        <p:txBody>
          <a:bodyPr/>
          <a:lstStyle/>
          <a:p>
            <a:endParaRPr lang="en-MY"/>
          </a:p>
        </p:txBody>
      </p:sp>
      <p:pic>
        <p:nvPicPr>
          <p:cNvPr id="15" name="Picture 14" descr="Logo&#10;&#10;Description automatically generated">
            <a:extLst>
              <a:ext uri="{FF2B5EF4-FFF2-40B4-BE49-F238E27FC236}">
                <a16:creationId xmlns:a16="http://schemas.microsoft.com/office/drawing/2014/main" id="{12B52E9B-EBD9-59E5-FD4A-F852C1B6F5D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66664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layout_01">
    <p:bg>
      <p:bgPr>
        <a:solidFill>
          <a:srgbClr val="C04C4C"/>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597D312-FCF4-DE33-A475-5EF12430433B}"/>
              </a:ext>
            </a:extLst>
          </p:cNvPr>
          <p:cNvSpPr>
            <a:spLocks noGrp="1"/>
          </p:cNvSpPr>
          <p:nvPr>
            <p:ph type="ftr" sz="quarter" idx="10"/>
          </p:nvPr>
        </p:nvSpPr>
        <p:spPr/>
        <p:txBody>
          <a:bodyPr/>
          <a:lstStyle/>
          <a:p>
            <a:endParaRPr lang="en-MY" dirty="0"/>
          </a:p>
        </p:txBody>
      </p:sp>
      <p:sp>
        <p:nvSpPr>
          <p:cNvPr id="4" name="Slide Number Placeholder 3">
            <a:extLst>
              <a:ext uri="{FF2B5EF4-FFF2-40B4-BE49-F238E27FC236}">
                <a16:creationId xmlns:a16="http://schemas.microsoft.com/office/drawing/2014/main" id="{D2C172CD-6881-B6F2-739F-2CB7D2B50239}"/>
              </a:ext>
            </a:extLst>
          </p:cNvPr>
          <p:cNvSpPr>
            <a:spLocks noGrp="1"/>
          </p:cNvSpPr>
          <p:nvPr>
            <p:ph type="sldNum" sz="quarter" idx="11"/>
          </p:nvPr>
        </p:nvSpPr>
        <p:spPr/>
        <p:txBody>
          <a:bodyPr/>
          <a:lstStyle/>
          <a:p>
            <a:fld id="{7737D3DD-0AB3-4F16-99FA-6262B2B4036D}" type="slidenum">
              <a:rPr lang="en-MY" smtClean="0"/>
              <a:pPr/>
              <a:t>‹#›</a:t>
            </a:fld>
            <a:endParaRPr lang="en-MY" dirty="0"/>
          </a:p>
        </p:txBody>
      </p:sp>
      <p:sp>
        <p:nvSpPr>
          <p:cNvPr id="5" name="Rectangle 4">
            <a:extLst>
              <a:ext uri="{FF2B5EF4-FFF2-40B4-BE49-F238E27FC236}">
                <a16:creationId xmlns:a16="http://schemas.microsoft.com/office/drawing/2014/main" id="{0569989E-F336-675A-C17F-6BEC4980C6E2}"/>
              </a:ext>
            </a:extLst>
          </p:cNvPr>
          <p:cNvSpPr/>
          <p:nvPr userDrawn="1"/>
        </p:nvSpPr>
        <p:spPr>
          <a:xfrm>
            <a:off x="0" y="-1"/>
            <a:ext cx="12192000" cy="685800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7" name="Picture 6">
            <a:extLst>
              <a:ext uri="{FF2B5EF4-FFF2-40B4-BE49-F238E27FC236}">
                <a16:creationId xmlns:a16="http://schemas.microsoft.com/office/drawing/2014/main" id="{A2B09A61-C8B8-77A3-B50F-C473B78F17E2}"/>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9" name="Freeform 88">
            <a:extLst>
              <a:ext uri="{FF2B5EF4-FFF2-40B4-BE49-F238E27FC236}">
                <a16:creationId xmlns:a16="http://schemas.microsoft.com/office/drawing/2014/main" id="{B895953F-CAF8-92F3-1EC5-F97B90F9D599}"/>
              </a:ext>
            </a:extLst>
          </p:cNvPr>
          <p:cNvSpPr>
            <a:spLocks noEditPoints="1"/>
          </p:cNvSpPr>
          <p:nvPr userDrawn="1"/>
        </p:nvSpPr>
        <p:spPr bwMode="auto">
          <a:xfrm rot="13500000">
            <a:off x="8565369" y="-3309433"/>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8">
            <a:extLst>
              <a:ext uri="{FF2B5EF4-FFF2-40B4-BE49-F238E27FC236}">
                <a16:creationId xmlns:a16="http://schemas.microsoft.com/office/drawing/2014/main" id="{063183E8-ED2B-748E-7754-13955CBFDBE0}"/>
              </a:ext>
            </a:extLst>
          </p:cNvPr>
          <p:cNvSpPr>
            <a:spLocks noEditPoints="1"/>
          </p:cNvSpPr>
          <p:nvPr userDrawn="1"/>
        </p:nvSpPr>
        <p:spPr bwMode="auto">
          <a:xfrm rot="1408779">
            <a:off x="6843673" y="-624848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icture Placeholder 2">
            <a:extLst>
              <a:ext uri="{FF2B5EF4-FFF2-40B4-BE49-F238E27FC236}">
                <a16:creationId xmlns:a16="http://schemas.microsoft.com/office/drawing/2014/main" id="{070865CC-7406-8BF6-F1B8-F40A463E721C}"/>
              </a:ext>
            </a:extLst>
          </p:cNvPr>
          <p:cNvSpPr>
            <a:spLocks noGrp="1"/>
          </p:cNvSpPr>
          <p:nvPr>
            <p:ph type="pic" sz="quarter" idx="13"/>
          </p:nvPr>
        </p:nvSpPr>
        <p:spPr>
          <a:xfrm>
            <a:off x="-109538" y="-83942"/>
            <a:ext cx="7441671" cy="709379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5206987"/>
              <a:gd name="connsiteY0" fmla="*/ 971550 h 5250180"/>
              <a:gd name="connsiteX1" fmla="*/ 5206987 w 5206987"/>
              <a:gd name="connsiteY1" fmla="*/ 0 h 5250180"/>
              <a:gd name="connsiteX2" fmla="*/ 2905125 w 5206987"/>
              <a:gd name="connsiteY2" fmla="*/ 1827226 h 5250180"/>
              <a:gd name="connsiteX3" fmla="*/ 2905125 w 5206987"/>
              <a:gd name="connsiteY3" fmla="*/ 5250180 h 5250180"/>
              <a:gd name="connsiteX4" fmla="*/ 0 w 5206987"/>
              <a:gd name="connsiteY4" fmla="*/ 5250180 h 5250180"/>
              <a:gd name="connsiteX5" fmla="*/ 0 w 5206987"/>
              <a:gd name="connsiteY5" fmla="*/ 971550 h 5250180"/>
              <a:gd name="connsiteX0" fmla="*/ 0 w 5206987"/>
              <a:gd name="connsiteY0" fmla="*/ 971550 h 6827851"/>
              <a:gd name="connsiteX1" fmla="*/ 5206987 w 5206987"/>
              <a:gd name="connsiteY1" fmla="*/ 0 h 6827851"/>
              <a:gd name="connsiteX2" fmla="*/ 3405188 w 5206987"/>
              <a:gd name="connsiteY2" fmla="*/ 6827851 h 6827851"/>
              <a:gd name="connsiteX3" fmla="*/ 2905125 w 5206987"/>
              <a:gd name="connsiteY3" fmla="*/ 5250180 h 6827851"/>
              <a:gd name="connsiteX4" fmla="*/ 0 w 5206987"/>
              <a:gd name="connsiteY4" fmla="*/ 5250180 h 6827851"/>
              <a:gd name="connsiteX5" fmla="*/ 0 w 5206987"/>
              <a:gd name="connsiteY5" fmla="*/ 971550 h 6827851"/>
              <a:gd name="connsiteX0" fmla="*/ 1323975 w 6530962"/>
              <a:gd name="connsiteY0" fmla="*/ 971550 h 6950393"/>
              <a:gd name="connsiteX1" fmla="*/ 6530962 w 6530962"/>
              <a:gd name="connsiteY1" fmla="*/ 0 h 6950393"/>
              <a:gd name="connsiteX2" fmla="*/ 4729163 w 6530962"/>
              <a:gd name="connsiteY2" fmla="*/ 6827851 h 6950393"/>
              <a:gd name="connsiteX3" fmla="*/ 0 w 6530962"/>
              <a:gd name="connsiteY3" fmla="*/ 6950393 h 6950393"/>
              <a:gd name="connsiteX4" fmla="*/ 1323975 w 6530962"/>
              <a:gd name="connsiteY4" fmla="*/ 5250180 h 6950393"/>
              <a:gd name="connsiteX5" fmla="*/ 1323975 w 6530962"/>
              <a:gd name="connsiteY5" fmla="*/ 971550 h 6950393"/>
              <a:gd name="connsiteX0" fmla="*/ 1323975 w 6530962"/>
              <a:gd name="connsiteY0" fmla="*/ 971550 h 7127888"/>
              <a:gd name="connsiteX1" fmla="*/ 6530962 w 6530962"/>
              <a:gd name="connsiteY1" fmla="*/ 0 h 7127888"/>
              <a:gd name="connsiteX2" fmla="*/ 5386388 w 6530962"/>
              <a:gd name="connsiteY2" fmla="*/ 7127888 h 7127888"/>
              <a:gd name="connsiteX3" fmla="*/ 0 w 6530962"/>
              <a:gd name="connsiteY3" fmla="*/ 6950393 h 7127888"/>
              <a:gd name="connsiteX4" fmla="*/ 1323975 w 6530962"/>
              <a:gd name="connsiteY4" fmla="*/ 5250180 h 7127888"/>
              <a:gd name="connsiteX5" fmla="*/ 1323975 w 6530962"/>
              <a:gd name="connsiteY5" fmla="*/ 971550 h 7127888"/>
              <a:gd name="connsiteX0" fmla="*/ 1323975 w 6530962"/>
              <a:gd name="connsiteY0" fmla="*/ 971550 h 7013588"/>
              <a:gd name="connsiteX1" fmla="*/ 6530962 w 6530962"/>
              <a:gd name="connsiteY1" fmla="*/ 0 h 7013588"/>
              <a:gd name="connsiteX2" fmla="*/ 5514976 w 6530962"/>
              <a:gd name="connsiteY2" fmla="*/ 7013588 h 7013588"/>
              <a:gd name="connsiteX3" fmla="*/ 0 w 6530962"/>
              <a:gd name="connsiteY3" fmla="*/ 6950393 h 7013588"/>
              <a:gd name="connsiteX4" fmla="*/ 1323975 w 6530962"/>
              <a:gd name="connsiteY4" fmla="*/ 5250180 h 7013588"/>
              <a:gd name="connsiteX5" fmla="*/ 1323975 w 6530962"/>
              <a:gd name="connsiteY5" fmla="*/ 971550 h 7013588"/>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2424113 w 6545250"/>
              <a:gd name="connsiteY0" fmla="*/ 0 h 7078982"/>
              <a:gd name="connsiteX1" fmla="*/ 6545250 w 6545250"/>
              <a:gd name="connsiteY1" fmla="*/ 28576 h 7078982"/>
              <a:gd name="connsiteX2" fmla="*/ 5529264 w 6545250"/>
              <a:gd name="connsiteY2" fmla="*/ 7042164 h 7078982"/>
              <a:gd name="connsiteX3" fmla="*/ 0 w 6545250"/>
              <a:gd name="connsiteY3" fmla="*/ 7078982 h 7078982"/>
              <a:gd name="connsiteX4" fmla="*/ 1338263 w 6545250"/>
              <a:gd name="connsiteY4" fmla="*/ 5278756 h 7078982"/>
              <a:gd name="connsiteX5" fmla="*/ 2424113 w 6545250"/>
              <a:gd name="connsiteY5" fmla="*/ 0 h 7078982"/>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1338263 w 7045312"/>
              <a:gd name="connsiteY4" fmla="*/ 5307330 h 7107556"/>
              <a:gd name="connsiteX5" fmla="*/ 2424113 w 7045312"/>
              <a:gd name="connsiteY5"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8090341"/>
              <a:gd name="connsiteY0" fmla="*/ 16698 h 7095680"/>
              <a:gd name="connsiteX1" fmla="*/ 8090341 w 8090341"/>
              <a:gd name="connsiteY1" fmla="*/ 0 h 7095680"/>
              <a:gd name="connsiteX2" fmla="*/ 5529264 w 8090341"/>
              <a:gd name="connsiteY2" fmla="*/ 7058862 h 7095680"/>
              <a:gd name="connsiteX3" fmla="*/ 0 w 8090341"/>
              <a:gd name="connsiteY3" fmla="*/ 7095680 h 7095680"/>
              <a:gd name="connsiteX4" fmla="*/ 2424113 w 8090341"/>
              <a:gd name="connsiteY4" fmla="*/ 16698 h 7095680"/>
              <a:gd name="connsiteX0" fmla="*/ 2424113 w 8173468"/>
              <a:gd name="connsiteY0" fmla="*/ 0 h 7078982"/>
              <a:gd name="connsiteX1" fmla="*/ 8173468 w 8173468"/>
              <a:gd name="connsiteY1" fmla="*/ 18928 h 7078982"/>
              <a:gd name="connsiteX2" fmla="*/ 5529264 w 8173468"/>
              <a:gd name="connsiteY2" fmla="*/ 7042164 h 7078982"/>
              <a:gd name="connsiteX3" fmla="*/ 0 w 8173468"/>
              <a:gd name="connsiteY3" fmla="*/ 7078982 h 7078982"/>
              <a:gd name="connsiteX4" fmla="*/ 2424113 w 8173468"/>
              <a:gd name="connsiteY4" fmla="*/ 0 h 7078982"/>
              <a:gd name="connsiteX0" fmla="*/ 2424113 w 8173468"/>
              <a:gd name="connsiteY0" fmla="*/ 16698 h 7095680"/>
              <a:gd name="connsiteX1" fmla="*/ 8173468 w 8173468"/>
              <a:gd name="connsiteY1" fmla="*/ 0 h 7095680"/>
              <a:gd name="connsiteX2" fmla="*/ 5529264 w 8173468"/>
              <a:gd name="connsiteY2" fmla="*/ 7058862 h 7095680"/>
              <a:gd name="connsiteX3" fmla="*/ 0 w 8173468"/>
              <a:gd name="connsiteY3" fmla="*/ 7095680 h 7095680"/>
              <a:gd name="connsiteX4" fmla="*/ 2424113 w 8173468"/>
              <a:gd name="connsiteY4" fmla="*/ 16698 h 7095680"/>
              <a:gd name="connsiteX0" fmla="*/ 2424113 w 8173468"/>
              <a:gd name="connsiteY0" fmla="*/ 28574 h 7107556"/>
              <a:gd name="connsiteX1" fmla="*/ 8173468 w 8173468"/>
              <a:gd name="connsiteY1" fmla="*/ 0 h 7107556"/>
              <a:gd name="connsiteX2" fmla="*/ 5529264 w 8173468"/>
              <a:gd name="connsiteY2" fmla="*/ 7070738 h 7107556"/>
              <a:gd name="connsiteX3" fmla="*/ 0 w 8173468"/>
              <a:gd name="connsiteY3" fmla="*/ 7107556 h 7107556"/>
              <a:gd name="connsiteX4" fmla="*/ 2424113 w 8173468"/>
              <a:gd name="connsiteY4" fmla="*/ 28574 h 7107556"/>
              <a:gd name="connsiteX0" fmla="*/ 2424113 w 8204204"/>
              <a:gd name="connsiteY0" fmla="*/ 28574 h 7107556"/>
              <a:gd name="connsiteX1" fmla="*/ 8204204 w 8204204"/>
              <a:gd name="connsiteY1" fmla="*/ 0 h 7107556"/>
              <a:gd name="connsiteX2" fmla="*/ 5529264 w 8204204"/>
              <a:gd name="connsiteY2" fmla="*/ 7070738 h 7107556"/>
              <a:gd name="connsiteX3" fmla="*/ 0 w 8204204"/>
              <a:gd name="connsiteY3" fmla="*/ 7107556 h 7107556"/>
              <a:gd name="connsiteX4" fmla="*/ 2424113 w 8204204"/>
              <a:gd name="connsiteY4" fmla="*/ 28574 h 7107556"/>
              <a:gd name="connsiteX0" fmla="*/ 2424113 w 8219573"/>
              <a:gd name="connsiteY0" fmla="*/ 28574 h 7107556"/>
              <a:gd name="connsiteX1" fmla="*/ 8219573 w 8219573"/>
              <a:gd name="connsiteY1" fmla="*/ 0 h 7107556"/>
              <a:gd name="connsiteX2" fmla="*/ 5529264 w 8219573"/>
              <a:gd name="connsiteY2" fmla="*/ 7070738 h 7107556"/>
              <a:gd name="connsiteX3" fmla="*/ 0 w 8219573"/>
              <a:gd name="connsiteY3" fmla="*/ 7107556 h 7107556"/>
              <a:gd name="connsiteX4" fmla="*/ 2424113 w 8219573"/>
              <a:gd name="connsiteY4" fmla="*/ 28574 h 7107556"/>
              <a:gd name="connsiteX0" fmla="*/ 2424113 w 8265677"/>
              <a:gd name="connsiteY0" fmla="*/ 20889 h 7099871"/>
              <a:gd name="connsiteX1" fmla="*/ 8265677 w 8265677"/>
              <a:gd name="connsiteY1" fmla="*/ 0 h 7099871"/>
              <a:gd name="connsiteX2" fmla="*/ 5529264 w 8265677"/>
              <a:gd name="connsiteY2" fmla="*/ 7063053 h 7099871"/>
              <a:gd name="connsiteX3" fmla="*/ 0 w 8265677"/>
              <a:gd name="connsiteY3" fmla="*/ 7099871 h 7099871"/>
              <a:gd name="connsiteX4" fmla="*/ 2424113 w 8265677"/>
              <a:gd name="connsiteY4" fmla="*/ 20889 h 7099871"/>
              <a:gd name="connsiteX0" fmla="*/ 2424113 w 8288729"/>
              <a:gd name="connsiteY0" fmla="*/ 20889 h 7099871"/>
              <a:gd name="connsiteX1" fmla="*/ 8288729 w 8288729"/>
              <a:gd name="connsiteY1" fmla="*/ 0 h 7099871"/>
              <a:gd name="connsiteX2" fmla="*/ 5529264 w 8288729"/>
              <a:gd name="connsiteY2" fmla="*/ 7063053 h 7099871"/>
              <a:gd name="connsiteX3" fmla="*/ 0 w 8288729"/>
              <a:gd name="connsiteY3" fmla="*/ 7099871 h 7099871"/>
              <a:gd name="connsiteX4" fmla="*/ 2424113 w 8288729"/>
              <a:gd name="connsiteY4" fmla="*/ 20889 h 7099871"/>
              <a:gd name="connsiteX0" fmla="*/ 2424113 w 8319465"/>
              <a:gd name="connsiteY0" fmla="*/ 5521 h 7084503"/>
              <a:gd name="connsiteX1" fmla="*/ 8319465 w 8319465"/>
              <a:gd name="connsiteY1" fmla="*/ 0 h 7084503"/>
              <a:gd name="connsiteX2" fmla="*/ 5529264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4463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8305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2147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9831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2136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3673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5978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93790"/>
              <a:gd name="connsiteX1" fmla="*/ 8319465 w 8319465"/>
              <a:gd name="connsiteY1" fmla="*/ 0 h 7093790"/>
              <a:gd name="connsiteX2" fmla="*/ 5782837 w 8319465"/>
              <a:gd name="connsiteY2" fmla="*/ 7093790 h 7093790"/>
              <a:gd name="connsiteX3" fmla="*/ 0 w 8319465"/>
              <a:gd name="connsiteY3" fmla="*/ 7084503 h 7093790"/>
              <a:gd name="connsiteX4" fmla="*/ 2424113 w 8319465"/>
              <a:gd name="connsiteY4" fmla="*/ 5521 h 7093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19465" h="7093790">
                <a:moveTo>
                  <a:pt x="2424113" y="5521"/>
                </a:moveTo>
                <a:lnTo>
                  <a:pt x="8319465" y="0"/>
                </a:lnTo>
                <a:lnTo>
                  <a:pt x="5782837" y="7093790"/>
                </a:lnTo>
                <a:lnTo>
                  <a:pt x="0" y="7084503"/>
                </a:lnTo>
                <a:lnTo>
                  <a:pt x="2424113" y="5521"/>
                </a:lnTo>
                <a:close/>
              </a:path>
            </a:pathLst>
          </a:custGeom>
        </p:spPr>
        <p:txBody>
          <a:bodyPr/>
          <a:lstStyle/>
          <a:p>
            <a:endParaRPr lang="en-MY"/>
          </a:p>
        </p:txBody>
      </p:sp>
    </p:spTree>
    <p:extLst>
      <p:ext uri="{BB962C8B-B14F-4D97-AF65-F5344CB8AC3E}">
        <p14:creationId xmlns:p14="http://schemas.microsoft.com/office/powerpoint/2010/main" val="3785751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Rectangle 4">
            <a:extLst>
              <a:ext uri="{FF2B5EF4-FFF2-40B4-BE49-F238E27FC236}">
                <a16:creationId xmlns:a16="http://schemas.microsoft.com/office/drawing/2014/main" id="{221C01C2-421D-6D47-A4A6-F3FBD49FCCD9}"/>
              </a:ext>
            </a:extLst>
          </p:cNvPr>
          <p:cNvSpPr/>
          <p:nvPr userDrawn="1"/>
        </p:nvSpPr>
        <p:spPr>
          <a:xfrm rot="10800000">
            <a:off x="120965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7" name="Rectangle 6">
            <a:extLst>
              <a:ext uri="{FF2B5EF4-FFF2-40B4-BE49-F238E27FC236}">
                <a16:creationId xmlns:a16="http://schemas.microsoft.com/office/drawing/2014/main" id="{0BD78213-2FB4-C549-781F-4073598A4AE7}"/>
              </a:ext>
            </a:extLst>
          </p:cNvPr>
          <p:cNvSpPr/>
          <p:nvPr userDrawn="1"/>
        </p:nvSpPr>
        <p:spPr>
          <a:xfrm rot="10800000">
            <a:off x="120967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EF466068-AD20-659C-746B-81BEE50E9ADA}"/>
              </a:ext>
            </a:extLst>
          </p:cNvPr>
          <p:cNvSpPr/>
          <p:nvPr userDrawn="1"/>
        </p:nvSpPr>
        <p:spPr>
          <a:xfrm rot="10800000">
            <a:off x="120965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5" name="Diagonal Stripe 14">
            <a:extLst>
              <a:ext uri="{FF2B5EF4-FFF2-40B4-BE49-F238E27FC236}">
                <a16:creationId xmlns:a16="http://schemas.microsoft.com/office/drawing/2014/main" id="{D82BA350-C437-1B6C-0082-CD7CF0CE547D}"/>
              </a:ext>
            </a:extLst>
          </p:cNvPr>
          <p:cNvSpPr/>
          <p:nvPr userDrawn="1"/>
        </p:nvSpPr>
        <p:spPr>
          <a:xfrm>
            <a:off x="0" y="0"/>
            <a:ext cx="5606143" cy="6858000"/>
          </a:xfrm>
          <a:prstGeom prst="diagStripe">
            <a:avLst/>
          </a:prstGeom>
          <a:solidFill>
            <a:schemeClr val="bg1">
              <a:lumMod val="75000"/>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spTree>
    <p:extLst>
      <p:ext uri="{BB962C8B-B14F-4D97-AF65-F5344CB8AC3E}">
        <p14:creationId xmlns:p14="http://schemas.microsoft.com/office/powerpoint/2010/main" val="98221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intro">
    <p:bg>
      <p:bgPr>
        <a:solidFill>
          <a:srgbClr val="2C2C2C"/>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09DAC918-69A7-1F81-9143-C4470BEA4510}"/>
              </a:ext>
            </a:extLst>
          </p:cNvPr>
          <p:cNvSpPr/>
          <p:nvPr userDrawn="1"/>
        </p:nvSpPr>
        <p:spPr>
          <a:xfrm>
            <a:off x="0" y="0"/>
            <a:ext cx="12192000" cy="6858000"/>
          </a:xfrm>
          <a:prstGeom prst="rect">
            <a:avLst/>
          </a:prstGeom>
          <a:gradFill>
            <a:gsLst>
              <a:gs pos="52000">
                <a:schemeClr val="bg1"/>
              </a:gs>
              <a:gs pos="82000">
                <a:schemeClr val="bg1">
                  <a:lumMod val="95000"/>
                </a:schemeClr>
              </a:gs>
              <a:gs pos="100000">
                <a:schemeClr val="bg1"/>
              </a:gs>
            </a:gsLst>
            <a:lin ang="6000000" scaled="0"/>
          </a:gradFill>
          <a:ln w="71585" cap="flat">
            <a:noFill/>
            <a:prstDash val="solid"/>
            <a:miter/>
          </a:ln>
        </p:spPr>
        <p:txBody>
          <a:bodyPr rtlCol="0" anchor="ctr"/>
          <a:lstStyle/>
          <a:p>
            <a:pPr algn="l"/>
            <a:endParaRPr lang="en-MY"/>
          </a:p>
        </p:txBody>
      </p:sp>
      <p:sp>
        <p:nvSpPr>
          <p:cNvPr id="59" name="Picture Placeholder 58">
            <a:extLst>
              <a:ext uri="{FF2B5EF4-FFF2-40B4-BE49-F238E27FC236}">
                <a16:creationId xmlns:a16="http://schemas.microsoft.com/office/drawing/2014/main" id="{24F89DFC-6C4C-1B65-FADE-ED74049BFD28}"/>
              </a:ext>
            </a:extLst>
          </p:cNvPr>
          <p:cNvSpPr>
            <a:spLocks noGrp="1"/>
          </p:cNvSpPr>
          <p:nvPr>
            <p:ph type="pic" sz="quarter" idx="10"/>
          </p:nvPr>
        </p:nvSpPr>
        <p:spPr>
          <a:xfrm>
            <a:off x="4527052" y="-39938"/>
            <a:ext cx="7679193" cy="7005082"/>
          </a:xfrm>
          <a:custGeom>
            <a:avLst/>
            <a:gdLst>
              <a:gd name="connsiteX0" fmla="*/ 7 w 6342063"/>
              <a:gd name="connsiteY0" fmla="*/ 2636495 h 6902450"/>
              <a:gd name="connsiteX1" fmla="*/ 3171032 w 6342063"/>
              <a:gd name="connsiteY1" fmla="*/ 0 h 6902450"/>
              <a:gd name="connsiteX2" fmla="*/ 6342056 w 6342063"/>
              <a:gd name="connsiteY2" fmla="*/ 2636495 h 6902450"/>
              <a:gd name="connsiteX3" fmla="*/ 5130833 w 6342063"/>
              <a:gd name="connsiteY3" fmla="*/ 6902432 h 6902450"/>
              <a:gd name="connsiteX4" fmla="*/ 1211230 w 6342063"/>
              <a:gd name="connsiteY4" fmla="*/ 6902432 h 6902450"/>
              <a:gd name="connsiteX5" fmla="*/ 7 w 6342063"/>
              <a:gd name="connsiteY5" fmla="*/ 2636495 h 6902450"/>
              <a:gd name="connsiteX0" fmla="*/ 930398 w 7272447"/>
              <a:gd name="connsiteY0" fmla="*/ 2636495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930398 w 7272447"/>
              <a:gd name="connsiteY5" fmla="*/ 2636495 h 6902432"/>
              <a:gd name="connsiteX0" fmla="*/ 3637504 w 7272447"/>
              <a:gd name="connsiteY0" fmla="*/ 25642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3637504 w 7272447"/>
              <a:gd name="connsiteY5" fmla="*/ 25642 h 6902432"/>
              <a:gd name="connsiteX0" fmla="*/ 4022514 w 7657457"/>
              <a:gd name="connsiteY0" fmla="*/ 25642 h 6902432"/>
              <a:gd name="connsiteX1" fmla="*/ 4486433 w 7657457"/>
              <a:gd name="connsiteY1" fmla="*/ 0 h 6902432"/>
              <a:gd name="connsiteX2" fmla="*/ 7657457 w 7657457"/>
              <a:gd name="connsiteY2" fmla="*/ 2636495 h 6902432"/>
              <a:gd name="connsiteX3" fmla="*/ 6446234 w 7657457"/>
              <a:gd name="connsiteY3" fmla="*/ 6902432 h 6902432"/>
              <a:gd name="connsiteX4" fmla="*/ 0 w 7657457"/>
              <a:gd name="connsiteY4" fmla="*/ 6878369 h 6902432"/>
              <a:gd name="connsiteX5" fmla="*/ 4022514 w 7657457"/>
              <a:gd name="connsiteY5" fmla="*/ 25642 h 6902432"/>
              <a:gd name="connsiteX0" fmla="*/ 3842040 w 7657457"/>
              <a:gd name="connsiteY0" fmla="*/ 0 h 6924916"/>
              <a:gd name="connsiteX1" fmla="*/ 4486433 w 7657457"/>
              <a:gd name="connsiteY1" fmla="*/ 22484 h 6924916"/>
              <a:gd name="connsiteX2" fmla="*/ 7657457 w 7657457"/>
              <a:gd name="connsiteY2" fmla="*/ 2658979 h 6924916"/>
              <a:gd name="connsiteX3" fmla="*/ 6446234 w 7657457"/>
              <a:gd name="connsiteY3" fmla="*/ 6924916 h 6924916"/>
              <a:gd name="connsiteX4" fmla="*/ 0 w 7657457"/>
              <a:gd name="connsiteY4" fmla="*/ 6900853 h 6924916"/>
              <a:gd name="connsiteX5" fmla="*/ 3842040 w 7657457"/>
              <a:gd name="connsiteY5" fmla="*/ 0 h 6924916"/>
              <a:gd name="connsiteX0" fmla="*/ 3842040 w 7759022"/>
              <a:gd name="connsiteY0" fmla="*/ 1579 h 6926495"/>
              <a:gd name="connsiteX1" fmla="*/ 7759022 w 7759022"/>
              <a:gd name="connsiteY1" fmla="*/ 0 h 6926495"/>
              <a:gd name="connsiteX2" fmla="*/ 7657457 w 7759022"/>
              <a:gd name="connsiteY2" fmla="*/ 2660558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335232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433385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59545"/>
              <a:gd name="connsiteX1" fmla="*/ 7759022 w 7759022"/>
              <a:gd name="connsiteY1" fmla="*/ 0 h 6959545"/>
              <a:gd name="connsiteX2" fmla="*/ 7758109 w 7759022"/>
              <a:gd name="connsiteY2" fmla="*/ 4333859 h 6959545"/>
              <a:gd name="connsiteX3" fmla="*/ 6258948 w 7759022"/>
              <a:gd name="connsiteY3" fmla="*/ 6959545 h 6959545"/>
              <a:gd name="connsiteX4" fmla="*/ 0 w 7759022"/>
              <a:gd name="connsiteY4" fmla="*/ 6902432 h 6959545"/>
              <a:gd name="connsiteX5" fmla="*/ 3842040 w 7759022"/>
              <a:gd name="connsiteY5" fmla="*/ 1579 h 6959545"/>
              <a:gd name="connsiteX0" fmla="*/ 3842040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3842040 w 7759022"/>
              <a:gd name="connsiteY5" fmla="*/ 1579 h 6990567"/>
              <a:gd name="connsiteX0" fmla="*/ 4125068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4125068 w 7759022"/>
              <a:gd name="connsiteY5" fmla="*/ 1579 h 6990567"/>
              <a:gd name="connsiteX0" fmla="*/ 4023468 w 7657422"/>
              <a:gd name="connsiteY0" fmla="*/ 1579 h 6959545"/>
              <a:gd name="connsiteX1" fmla="*/ 7657422 w 7657422"/>
              <a:gd name="connsiteY1" fmla="*/ 0 h 6959545"/>
              <a:gd name="connsiteX2" fmla="*/ 7656509 w 7657422"/>
              <a:gd name="connsiteY2" fmla="*/ 4333859 h 6959545"/>
              <a:gd name="connsiteX3" fmla="*/ 6157348 w 7657422"/>
              <a:gd name="connsiteY3" fmla="*/ 6959545 h 6959545"/>
              <a:gd name="connsiteX4" fmla="*/ 0 w 7657422"/>
              <a:gd name="connsiteY4" fmla="*/ 6939767 h 6959545"/>
              <a:gd name="connsiteX5" fmla="*/ 4023468 w 7657422"/>
              <a:gd name="connsiteY5" fmla="*/ 1579 h 6959545"/>
              <a:gd name="connsiteX0" fmla="*/ 4045239 w 7679193"/>
              <a:gd name="connsiteY0" fmla="*/ 1579 h 7005082"/>
              <a:gd name="connsiteX1" fmla="*/ 7679193 w 7679193"/>
              <a:gd name="connsiteY1" fmla="*/ 0 h 7005082"/>
              <a:gd name="connsiteX2" fmla="*/ 7678280 w 7679193"/>
              <a:gd name="connsiteY2" fmla="*/ 4333859 h 7005082"/>
              <a:gd name="connsiteX3" fmla="*/ 6179119 w 7679193"/>
              <a:gd name="connsiteY3" fmla="*/ 6959545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707404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801747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63766 w 7679193"/>
              <a:gd name="connsiteY2" fmla="*/ 3804087 h 7005082"/>
              <a:gd name="connsiteX3" fmla="*/ 5801747 w 7679193"/>
              <a:gd name="connsiteY3" fmla="*/ 6988573 h 7005082"/>
              <a:gd name="connsiteX4" fmla="*/ 0 w 7679193"/>
              <a:gd name="connsiteY4" fmla="*/ 7005082 h 7005082"/>
              <a:gd name="connsiteX5" fmla="*/ 4045239 w 7679193"/>
              <a:gd name="connsiteY5" fmla="*/ 1579 h 700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79193" h="7005082">
                <a:moveTo>
                  <a:pt x="4045239" y="1579"/>
                </a:moveTo>
                <a:lnTo>
                  <a:pt x="7679193" y="0"/>
                </a:lnTo>
                <a:cubicBezTo>
                  <a:pt x="7678889" y="1092080"/>
                  <a:pt x="7664070" y="2712007"/>
                  <a:pt x="7663766" y="3804087"/>
                </a:cubicBezTo>
                <a:lnTo>
                  <a:pt x="5801747" y="6988573"/>
                </a:lnTo>
                <a:lnTo>
                  <a:pt x="0" y="7005082"/>
                </a:lnTo>
                <a:lnTo>
                  <a:pt x="4045239" y="1579"/>
                </a:lnTo>
                <a:close/>
              </a:path>
            </a:pathLst>
          </a:custGeom>
        </p:spPr>
        <p:txBody>
          <a:bodyPr/>
          <a:lstStyle/>
          <a:p>
            <a:endParaRPr lang="en-MY"/>
          </a:p>
        </p:txBody>
      </p:sp>
      <p:sp>
        <p:nvSpPr>
          <p:cNvPr id="38" name="Freeform 5">
            <a:extLst>
              <a:ext uri="{FF2B5EF4-FFF2-40B4-BE49-F238E27FC236}">
                <a16:creationId xmlns:a16="http://schemas.microsoft.com/office/drawing/2014/main" id="{A67EEDB7-4D0A-A800-DE28-0C4984B110CA}"/>
              </a:ext>
            </a:extLst>
          </p:cNvPr>
          <p:cNvSpPr>
            <a:spLocks/>
          </p:cNvSpPr>
          <p:nvPr userDrawn="1"/>
        </p:nvSpPr>
        <p:spPr bwMode="auto">
          <a:xfrm>
            <a:off x="876629" y="-15775"/>
            <a:ext cx="7686809" cy="6857999"/>
          </a:xfrm>
          <a:custGeom>
            <a:avLst/>
            <a:gdLst>
              <a:gd name="T0" fmla="*/ 0 w 956"/>
              <a:gd name="T1" fmla="*/ 513 h 801"/>
              <a:gd name="T2" fmla="*/ 0 w 956"/>
              <a:gd name="T3" fmla="*/ 801 h 801"/>
              <a:gd name="T4" fmla="*/ 495 w 956"/>
              <a:gd name="T5" fmla="*/ 801 h 801"/>
              <a:gd name="T6" fmla="*/ 956 w 956"/>
              <a:gd name="T7" fmla="*/ 0 h 801"/>
              <a:gd name="T8" fmla="*/ 290 w 956"/>
              <a:gd name="T9" fmla="*/ 0 h 801"/>
              <a:gd name="T10" fmla="*/ 0 w 956"/>
              <a:gd name="T11" fmla="*/ 513 h 801"/>
              <a:gd name="connsiteX0" fmla="*/ 0 w 10000"/>
              <a:gd name="connsiteY0" fmla="*/ 6404 h 10000"/>
              <a:gd name="connsiteX1" fmla="*/ 0 w 10000"/>
              <a:gd name="connsiteY1" fmla="*/ 10000 h 10000"/>
              <a:gd name="connsiteX2" fmla="*/ 4844 w 10000"/>
              <a:gd name="connsiteY2" fmla="*/ 10000 h 10000"/>
              <a:gd name="connsiteX3" fmla="*/ 10000 w 10000"/>
              <a:gd name="connsiteY3" fmla="*/ 0 h 10000"/>
              <a:gd name="connsiteX4" fmla="*/ 3033 w 10000"/>
              <a:gd name="connsiteY4" fmla="*/ 0 h 10000"/>
              <a:gd name="connsiteX5" fmla="*/ 0 w 10000"/>
              <a:gd name="connsiteY5" fmla="*/ 640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6404"/>
                </a:moveTo>
                <a:lnTo>
                  <a:pt x="0" y="10000"/>
                </a:lnTo>
                <a:lnTo>
                  <a:pt x="4844" y="10000"/>
                </a:lnTo>
                <a:lnTo>
                  <a:pt x="10000" y="0"/>
                </a:lnTo>
                <a:lnTo>
                  <a:pt x="3033" y="0"/>
                </a:lnTo>
                <a:lnTo>
                  <a:pt x="0" y="6404"/>
                </a:lnTo>
                <a:close/>
              </a:path>
            </a:pathLst>
          </a:custGeom>
          <a:gradFill>
            <a:gsLst>
              <a:gs pos="5000">
                <a:srgbClr val="2C2C2C"/>
              </a:gs>
              <a:gs pos="62000">
                <a:schemeClr val="tx2">
                  <a:lumMod val="50000"/>
                  <a:lumOff val="50000"/>
                </a:schemeClr>
              </a:gs>
              <a:gs pos="100000">
                <a:schemeClr val="bg1">
                  <a:lumMod val="50000"/>
                </a:schemeClr>
              </a:gs>
            </a:gsLst>
            <a:lin ang="6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5">
            <a:extLst>
              <a:ext uri="{FF2B5EF4-FFF2-40B4-BE49-F238E27FC236}">
                <a16:creationId xmlns:a16="http://schemas.microsoft.com/office/drawing/2014/main" id="{33CB460A-39A9-54F6-0195-13B362A33766}"/>
              </a:ext>
            </a:extLst>
          </p:cNvPr>
          <p:cNvSpPr>
            <a:spLocks/>
          </p:cNvSpPr>
          <p:nvPr userDrawn="1"/>
        </p:nvSpPr>
        <p:spPr bwMode="auto">
          <a:xfrm>
            <a:off x="-32223" y="-14401"/>
            <a:ext cx="8108976" cy="6902576"/>
          </a:xfrm>
          <a:custGeom>
            <a:avLst/>
            <a:gdLst>
              <a:gd name="T0" fmla="*/ 0 w 722"/>
              <a:gd name="T1" fmla="*/ 0 h 796"/>
              <a:gd name="T2" fmla="*/ 722 w 722"/>
              <a:gd name="T3" fmla="*/ 0 h 796"/>
              <a:gd name="T4" fmla="*/ 273 w 722"/>
              <a:gd name="T5" fmla="*/ 796 h 796"/>
              <a:gd name="T6" fmla="*/ 0 w 722"/>
              <a:gd name="T7" fmla="*/ 796 h 796"/>
              <a:gd name="T8" fmla="*/ 0 w 722"/>
              <a:gd name="T9" fmla="*/ 0 h 796"/>
              <a:gd name="connsiteX0" fmla="*/ 0 w 10000"/>
              <a:gd name="connsiteY0" fmla="*/ 0 h 10000"/>
              <a:gd name="connsiteX1" fmla="*/ 10000 w 10000"/>
              <a:gd name="connsiteY1" fmla="*/ 0 h 10000"/>
              <a:gd name="connsiteX2" fmla="*/ 6231 w 10000"/>
              <a:gd name="connsiteY2" fmla="*/ 9977 h 10000"/>
              <a:gd name="connsiteX3" fmla="*/ 0 w 10000"/>
              <a:gd name="connsiteY3" fmla="*/ 10000 h 10000"/>
              <a:gd name="connsiteX4" fmla="*/ 0 w 10000"/>
              <a:gd name="connsiteY4" fmla="*/ 0 h 10000"/>
              <a:gd name="connsiteX0" fmla="*/ 0 w 12115"/>
              <a:gd name="connsiteY0" fmla="*/ 23 h 10023"/>
              <a:gd name="connsiteX1" fmla="*/ 12115 w 12115"/>
              <a:gd name="connsiteY1" fmla="*/ 0 h 10023"/>
              <a:gd name="connsiteX2" fmla="*/ 6231 w 12115"/>
              <a:gd name="connsiteY2" fmla="*/ 10000 h 10023"/>
              <a:gd name="connsiteX3" fmla="*/ 0 w 12115"/>
              <a:gd name="connsiteY3" fmla="*/ 10023 h 10023"/>
              <a:gd name="connsiteX4" fmla="*/ 0 w 12115"/>
              <a:gd name="connsiteY4" fmla="*/ 23 h 10023"/>
              <a:gd name="connsiteX0" fmla="*/ 0 w 12270"/>
              <a:gd name="connsiteY0" fmla="*/ 46 h 10046"/>
              <a:gd name="connsiteX1" fmla="*/ 12270 w 12270"/>
              <a:gd name="connsiteY1" fmla="*/ 0 h 10046"/>
              <a:gd name="connsiteX2" fmla="*/ 6231 w 12270"/>
              <a:gd name="connsiteY2" fmla="*/ 10023 h 10046"/>
              <a:gd name="connsiteX3" fmla="*/ 0 w 12270"/>
              <a:gd name="connsiteY3" fmla="*/ 10046 h 10046"/>
              <a:gd name="connsiteX4" fmla="*/ 0 w 12270"/>
              <a:gd name="connsiteY4" fmla="*/ 46 h 10046"/>
              <a:gd name="connsiteX0" fmla="*/ 0 w 12451"/>
              <a:gd name="connsiteY0" fmla="*/ 23 h 10023"/>
              <a:gd name="connsiteX1" fmla="*/ 12451 w 12451"/>
              <a:gd name="connsiteY1" fmla="*/ 0 h 10023"/>
              <a:gd name="connsiteX2" fmla="*/ 6231 w 12451"/>
              <a:gd name="connsiteY2" fmla="*/ 10000 h 10023"/>
              <a:gd name="connsiteX3" fmla="*/ 0 w 12451"/>
              <a:gd name="connsiteY3" fmla="*/ 10023 h 10023"/>
              <a:gd name="connsiteX4" fmla="*/ 0 w 12451"/>
              <a:gd name="connsiteY4" fmla="*/ 23 h 10023"/>
              <a:gd name="connsiteX0" fmla="*/ 0 w 12606"/>
              <a:gd name="connsiteY0" fmla="*/ 23 h 10023"/>
              <a:gd name="connsiteX1" fmla="*/ 12606 w 12606"/>
              <a:gd name="connsiteY1" fmla="*/ 0 h 10023"/>
              <a:gd name="connsiteX2" fmla="*/ 6231 w 12606"/>
              <a:gd name="connsiteY2" fmla="*/ 10000 h 10023"/>
              <a:gd name="connsiteX3" fmla="*/ 0 w 12606"/>
              <a:gd name="connsiteY3" fmla="*/ 10023 h 10023"/>
              <a:gd name="connsiteX4" fmla="*/ 0 w 12606"/>
              <a:gd name="connsiteY4" fmla="*/ 23 h 10023"/>
              <a:gd name="connsiteX0" fmla="*/ 1496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1496 w 14102"/>
              <a:gd name="connsiteY4" fmla="*/ 23 h 10046"/>
              <a:gd name="connsiteX0" fmla="*/ 52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52 w 14102"/>
              <a:gd name="connsiteY4" fmla="*/ 23 h 10046"/>
              <a:gd name="connsiteX0" fmla="*/ 52 w 14102"/>
              <a:gd name="connsiteY0" fmla="*/ 23 h 10046"/>
              <a:gd name="connsiteX1" fmla="*/ 14102 w 14102"/>
              <a:gd name="connsiteY1" fmla="*/ 0 h 10046"/>
              <a:gd name="connsiteX2" fmla="*/ 7762 w 14102"/>
              <a:gd name="connsiteY2" fmla="*/ 10016 h 10046"/>
              <a:gd name="connsiteX3" fmla="*/ 0 w 14102"/>
              <a:gd name="connsiteY3" fmla="*/ 10046 h 10046"/>
              <a:gd name="connsiteX4" fmla="*/ 52 w 14102"/>
              <a:gd name="connsiteY4" fmla="*/ 23 h 10046"/>
              <a:gd name="connsiteX0" fmla="*/ 52 w 16864"/>
              <a:gd name="connsiteY0" fmla="*/ 3 h 10026"/>
              <a:gd name="connsiteX1" fmla="*/ 16864 w 16864"/>
              <a:gd name="connsiteY1" fmla="*/ 0 h 10026"/>
              <a:gd name="connsiteX2" fmla="*/ 7762 w 16864"/>
              <a:gd name="connsiteY2" fmla="*/ 9996 h 10026"/>
              <a:gd name="connsiteX3" fmla="*/ 0 w 16864"/>
              <a:gd name="connsiteY3" fmla="*/ 10026 h 10026"/>
              <a:gd name="connsiteX4" fmla="*/ 52 w 16864"/>
              <a:gd name="connsiteY4" fmla="*/ 3 h 10026"/>
              <a:gd name="connsiteX0" fmla="*/ 52 w 16864"/>
              <a:gd name="connsiteY0" fmla="*/ 3 h 10036"/>
              <a:gd name="connsiteX1" fmla="*/ 16864 w 16864"/>
              <a:gd name="connsiteY1" fmla="*/ 0 h 10036"/>
              <a:gd name="connsiteX2" fmla="*/ 10479 w 16864"/>
              <a:gd name="connsiteY2" fmla="*/ 10036 h 10036"/>
              <a:gd name="connsiteX3" fmla="*/ 0 w 16864"/>
              <a:gd name="connsiteY3" fmla="*/ 10026 h 10036"/>
              <a:gd name="connsiteX4" fmla="*/ 52 w 16864"/>
              <a:gd name="connsiteY4" fmla="*/ 3 h 10036"/>
              <a:gd name="connsiteX0" fmla="*/ 52 w 17532"/>
              <a:gd name="connsiteY0" fmla="*/ 3 h 10036"/>
              <a:gd name="connsiteX1" fmla="*/ 17532 w 17532"/>
              <a:gd name="connsiteY1" fmla="*/ 0 h 10036"/>
              <a:gd name="connsiteX2" fmla="*/ 10479 w 17532"/>
              <a:gd name="connsiteY2" fmla="*/ 10036 h 10036"/>
              <a:gd name="connsiteX3" fmla="*/ 0 w 17532"/>
              <a:gd name="connsiteY3" fmla="*/ 10026 h 10036"/>
              <a:gd name="connsiteX4" fmla="*/ 52 w 17532"/>
              <a:gd name="connsiteY4" fmla="*/ 3 h 10036"/>
              <a:gd name="connsiteX0" fmla="*/ 52 w 17532"/>
              <a:gd name="connsiteY0" fmla="*/ 3 h 10026"/>
              <a:gd name="connsiteX1" fmla="*/ 17532 w 17532"/>
              <a:gd name="connsiteY1" fmla="*/ 0 h 10026"/>
              <a:gd name="connsiteX2" fmla="*/ 11014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081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52 w 17532"/>
              <a:gd name="connsiteY4" fmla="*/ 3 h 10026"/>
              <a:gd name="connsiteX0" fmla="*/ 19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19 w 17532"/>
              <a:gd name="connsiteY4" fmla="*/ 3 h 10026"/>
              <a:gd name="connsiteX0" fmla="*/ 19 w 17543"/>
              <a:gd name="connsiteY0" fmla="*/ 13 h 10036"/>
              <a:gd name="connsiteX1" fmla="*/ 17543 w 17543"/>
              <a:gd name="connsiteY1" fmla="*/ 0 h 10036"/>
              <a:gd name="connsiteX2" fmla="*/ 11215 w 17543"/>
              <a:gd name="connsiteY2" fmla="*/ 10005 h 10036"/>
              <a:gd name="connsiteX3" fmla="*/ 0 w 17543"/>
              <a:gd name="connsiteY3" fmla="*/ 10036 h 10036"/>
              <a:gd name="connsiteX4" fmla="*/ 19 w 17543"/>
              <a:gd name="connsiteY4" fmla="*/ 13 h 10036"/>
              <a:gd name="connsiteX0" fmla="*/ 8 w 17543"/>
              <a:gd name="connsiteY0" fmla="*/ 0 h 10044"/>
              <a:gd name="connsiteX1" fmla="*/ 17543 w 17543"/>
              <a:gd name="connsiteY1" fmla="*/ 8 h 10044"/>
              <a:gd name="connsiteX2" fmla="*/ 11215 w 17543"/>
              <a:gd name="connsiteY2" fmla="*/ 10013 h 10044"/>
              <a:gd name="connsiteX3" fmla="*/ 0 w 17543"/>
              <a:gd name="connsiteY3" fmla="*/ 10044 h 10044"/>
              <a:gd name="connsiteX4" fmla="*/ 8 w 17543"/>
              <a:gd name="connsiteY4" fmla="*/ 0 h 10044"/>
              <a:gd name="connsiteX0" fmla="*/ 8 w 11215"/>
              <a:gd name="connsiteY0" fmla="*/ 27 h 10071"/>
              <a:gd name="connsiteX1" fmla="*/ 10522 w 11215"/>
              <a:gd name="connsiteY1" fmla="*/ 0 h 10071"/>
              <a:gd name="connsiteX2" fmla="*/ 11215 w 11215"/>
              <a:gd name="connsiteY2" fmla="*/ 10040 h 10071"/>
              <a:gd name="connsiteX3" fmla="*/ 0 w 11215"/>
              <a:gd name="connsiteY3" fmla="*/ 10071 h 10071"/>
              <a:gd name="connsiteX4" fmla="*/ 8 w 11215"/>
              <a:gd name="connsiteY4" fmla="*/ 27 h 10071"/>
              <a:gd name="connsiteX0" fmla="*/ 8 w 10522"/>
              <a:gd name="connsiteY0" fmla="*/ 27 h 10075"/>
              <a:gd name="connsiteX1" fmla="*/ 10522 w 10522"/>
              <a:gd name="connsiteY1" fmla="*/ 0 h 10075"/>
              <a:gd name="connsiteX2" fmla="*/ 6940 w 10522"/>
              <a:gd name="connsiteY2" fmla="*/ 10075 h 10075"/>
              <a:gd name="connsiteX3" fmla="*/ 0 w 10522"/>
              <a:gd name="connsiteY3" fmla="*/ 10071 h 10075"/>
              <a:gd name="connsiteX4" fmla="*/ 8 w 10522"/>
              <a:gd name="connsiteY4" fmla="*/ 27 h 10075"/>
              <a:gd name="connsiteX0" fmla="*/ 8 w 13036"/>
              <a:gd name="connsiteY0" fmla="*/ 0 h 10048"/>
              <a:gd name="connsiteX1" fmla="*/ 13036 w 13036"/>
              <a:gd name="connsiteY1" fmla="*/ 26 h 10048"/>
              <a:gd name="connsiteX2" fmla="*/ 6940 w 13036"/>
              <a:gd name="connsiteY2" fmla="*/ 10048 h 10048"/>
              <a:gd name="connsiteX3" fmla="*/ 0 w 13036"/>
              <a:gd name="connsiteY3" fmla="*/ 10044 h 10048"/>
              <a:gd name="connsiteX4" fmla="*/ 8 w 13036"/>
              <a:gd name="connsiteY4" fmla="*/ 0 h 10048"/>
              <a:gd name="connsiteX0" fmla="*/ 8 w 13036"/>
              <a:gd name="connsiteY0" fmla="*/ 0 h 10044"/>
              <a:gd name="connsiteX1" fmla="*/ 13036 w 13036"/>
              <a:gd name="connsiteY1" fmla="*/ 26 h 10044"/>
              <a:gd name="connsiteX2" fmla="*/ 6882 w 13036"/>
              <a:gd name="connsiteY2" fmla="*/ 10030 h 10044"/>
              <a:gd name="connsiteX3" fmla="*/ 0 w 13036"/>
              <a:gd name="connsiteY3" fmla="*/ 10044 h 10044"/>
              <a:gd name="connsiteX4" fmla="*/ 8 w 13036"/>
              <a:gd name="connsiteY4" fmla="*/ 0 h 10044"/>
              <a:gd name="connsiteX0" fmla="*/ 8 w 13036"/>
              <a:gd name="connsiteY0" fmla="*/ 0 h 10065"/>
              <a:gd name="connsiteX1" fmla="*/ 13036 w 13036"/>
              <a:gd name="connsiteY1" fmla="*/ 26 h 10065"/>
              <a:gd name="connsiteX2" fmla="*/ 6689 w 13036"/>
              <a:gd name="connsiteY2" fmla="*/ 10065 h 10065"/>
              <a:gd name="connsiteX3" fmla="*/ 0 w 13036"/>
              <a:gd name="connsiteY3" fmla="*/ 10044 h 10065"/>
              <a:gd name="connsiteX4" fmla="*/ 8 w 13036"/>
              <a:gd name="connsiteY4" fmla="*/ 0 h 1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6" h="10065">
                <a:moveTo>
                  <a:pt x="8" y="0"/>
                </a:moveTo>
                <a:lnTo>
                  <a:pt x="13036" y="26"/>
                </a:lnTo>
                <a:lnTo>
                  <a:pt x="6689" y="10065"/>
                </a:lnTo>
                <a:lnTo>
                  <a:pt x="0" y="10044"/>
                </a:lnTo>
                <a:cubicBezTo>
                  <a:pt x="17" y="6703"/>
                  <a:pt x="-9" y="3341"/>
                  <a:pt x="8" y="0"/>
                </a:cubicBezTo>
                <a:close/>
              </a:path>
            </a:pathLst>
          </a:custGeom>
          <a:gradFill>
            <a:gsLst>
              <a:gs pos="52000">
                <a:schemeClr val="tx1">
                  <a:lumMod val="75000"/>
                  <a:lumOff val="25000"/>
                </a:schemeClr>
              </a:gs>
              <a:gs pos="82000">
                <a:srgbClr val="5A5A5A"/>
              </a:gs>
              <a:gs pos="100000">
                <a:srgbClr val="5F5F5F"/>
              </a:gs>
            </a:gsLst>
            <a:lin ang="30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3" name="Freeform 6">
            <a:extLst>
              <a:ext uri="{FF2B5EF4-FFF2-40B4-BE49-F238E27FC236}">
                <a16:creationId xmlns:a16="http://schemas.microsoft.com/office/drawing/2014/main" id="{5D4E811A-68E1-6A97-C96E-3F27C8F76BE0}"/>
              </a:ext>
            </a:extLst>
          </p:cNvPr>
          <p:cNvSpPr>
            <a:spLocks/>
          </p:cNvSpPr>
          <p:nvPr userDrawn="1"/>
        </p:nvSpPr>
        <p:spPr bwMode="auto">
          <a:xfrm>
            <a:off x="2209176" y="3456710"/>
            <a:ext cx="4299176" cy="3429000"/>
          </a:xfrm>
          <a:custGeom>
            <a:avLst/>
            <a:gdLst>
              <a:gd name="T0" fmla="*/ 499 w 499"/>
              <a:gd name="T1" fmla="*/ 0 h 398"/>
              <a:gd name="T2" fmla="*/ 226 w 499"/>
              <a:gd name="T3" fmla="*/ 0 h 398"/>
              <a:gd name="T4" fmla="*/ 0 w 499"/>
              <a:gd name="T5" fmla="*/ 398 h 398"/>
              <a:gd name="T6" fmla="*/ 273 w 499"/>
              <a:gd name="T7" fmla="*/ 398 h 398"/>
              <a:gd name="T8" fmla="*/ 499 w 499"/>
              <a:gd name="T9" fmla="*/ 0 h 398"/>
            </a:gdLst>
            <a:ahLst/>
            <a:cxnLst>
              <a:cxn ang="0">
                <a:pos x="T0" y="T1"/>
              </a:cxn>
              <a:cxn ang="0">
                <a:pos x="T2" y="T3"/>
              </a:cxn>
              <a:cxn ang="0">
                <a:pos x="T4" y="T5"/>
              </a:cxn>
              <a:cxn ang="0">
                <a:pos x="T6" y="T7"/>
              </a:cxn>
              <a:cxn ang="0">
                <a:pos x="T8" y="T9"/>
              </a:cxn>
            </a:cxnLst>
            <a:rect l="0" t="0" r="r" b="b"/>
            <a:pathLst>
              <a:path w="499" h="398">
                <a:moveTo>
                  <a:pt x="499" y="0"/>
                </a:moveTo>
                <a:lnTo>
                  <a:pt x="226" y="0"/>
                </a:lnTo>
                <a:lnTo>
                  <a:pt x="0" y="398"/>
                </a:lnTo>
                <a:lnTo>
                  <a:pt x="273" y="398"/>
                </a:lnTo>
                <a:lnTo>
                  <a:pt x="499" y="0"/>
                </a:lnTo>
                <a:close/>
              </a:path>
            </a:pathLst>
          </a:custGeom>
          <a:gradFill>
            <a:gsLst>
              <a:gs pos="100000">
                <a:schemeClr val="bg1">
                  <a:lumMod val="75000"/>
                </a:schemeClr>
              </a:gs>
              <a:gs pos="68000">
                <a:schemeClr val="tx2">
                  <a:lumMod val="50000"/>
                  <a:lumOff val="50000"/>
                </a:schemeClr>
              </a:gs>
              <a:gs pos="0">
                <a:schemeClr val="tx1">
                  <a:lumMod val="65000"/>
                  <a:lumOff val="35000"/>
                </a:schemeClr>
              </a:gs>
            </a:gsLst>
            <a:lin ang="54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4" name="Freeform 7">
            <a:extLst>
              <a:ext uri="{FF2B5EF4-FFF2-40B4-BE49-F238E27FC236}">
                <a16:creationId xmlns:a16="http://schemas.microsoft.com/office/drawing/2014/main" id="{CF0C25A0-646B-916D-80E6-B03039928697}"/>
              </a:ext>
            </a:extLst>
          </p:cNvPr>
          <p:cNvSpPr>
            <a:spLocks/>
          </p:cNvSpPr>
          <p:nvPr userDrawn="1"/>
        </p:nvSpPr>
        <p:spPr bwMode="auto">
          <a:xfrm>
            <a:off x="3960220" y="3450562"/>
            <a:ext cx="2619136" cy="3429000"/>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Lst>
            <a:ahLst/>
            <a:cxnLst>
              <a:cxn ang="0">
                <a:pos x="T0" y="T1"/>
              </a:cxn>
              <a:cxn ang="0">
                <a:pos x="T2" y="T3"/>
              </a:cxn>
              <a:cxn ang="0">
                <a:pos x="T4" y="T5"/>
              </a:cxn>
              <a:cxn ang="0">
                <a:pos x="T6" y="T7"/>
              </a:cxn>
              <a:cxn ang="0">
                <a:pos x="T8" y="T9"/>
              </a:cxn>
            </a:cxnLst>
            <a:rect l="0" t="0" r="r" b="b"/>
            <a:pathLst>
              <a:path w="304" h="398">
                <a:moveTo>
                  <a:pt x="0" y="398"/>
                </a:moveTo>
                <a:lnTo>
                  <a:pt x="74" y="398"/>
                </a:lnTo>
                <a:lnTo>
                  <a:pt x="304" y="0"/>
                </a:lnTo>
                <a:lnTo>
                  <a:pt x="223" y="0"/>
                </a:lnTo>
                <a:lnTo>
                  <a:pt x="0" y="398"/>
                </a:lnTo>
                <a:close/>
              </a:path>
            </a:pathLst>
          </a:custGeom>
          <a:solidFill>
            <a:schemeClr val="bg1">
              <a:lumMod val="65000"/>
            </a:schemeClr>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
        <p:nvSpPr>
          <p:cNvPr id="35" name="Freeform 8">
            <a:extLst>
              <a:ext uri="{FF2B5EF4-FFF2-40B4-BE49-F238E27FC236}">
                <a16:creationId xmlns:a16="http://schemas.microsoft.com/office/drawing/2014/main" id="{C4A6C08A-1102-22D6-CDC7-F94643959DC1}"/>
              </a:ext>
            </a:extLst>
          </p:cNvPr>
          <p:cNvSpPr>
            <a:spLocks/>
          </p:cNvSpPr>
          <p:nvPr userDrawn="1"/>
        </p:nvSpPr>
        <p:spPr bwMode="auto">
          <a:xfrm>
            <a:off x="10367888" y="3713311"/>
            <a:ext cx="1835121" cy="3144689"/>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pic>
        <p:nvPicPr>
          <p:cNvPr id="27" name="Picture 26" descr="Logo&#10;&#10;Description automatically generated">
            <a:extLst>
              <a:ext uri="{FF2B5EF4-FFF2-40B4-BE49-F238E27FC236}">
                <a16:creationId xmlns:a16="http://schemas.microsoft.com/office/drawing/2014/main" id="{AFD0B610-2095-390B-36E3-2861E97A124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56097" y="970721"/>
            <a:ext cx="1963312" cy="664029"/>
          </a:xfrm>
          <a:prstGeom prst="rect">
            <a:avLst/>
          </a:prstGeom>
        </p:spPr>
      </p:pic>
      <p:sp>
        <p:nvSpPr>
          <p:cNvPr id="40" name="Diagonal Stripe 39">
            <a:extLst>
              <a:ext uri="{FF2B5EF4-FFF2-40B4-BE49-F238E27FC236}">
                <a16:creationId xmlns:a16="http://schemas.microsoft.com/office/drawing/2014/main" id="{ABD29FDD-D53B-A316-CE9E-C0BB1690ADF0}"/>
              </a:ext>
            </a:extLst>
          </p:cNvPr>
          <p:cNvSpPr/>
          <p:nvPr userDrawn="1"/>
        </p:nvSpPr>
        <p:spPr>
          <a:xfrm rot="175485">
            <a:off x="1821520" y="4675411"/>
            <a:ext cx="2314796" cy="2272379"/>
          </a:xfrm>
          <a:custGeom>
            <a:avLst/>
            <a:gdLst>
              <a:gd name="connsiteX0" fmla="*/ 0 w 2262277"/>
              <a:gd name="connsiteY0" fmla="*/ 2214205 h 4428410"/>
              <a:gd name="connsiteX1" fmla="*/ 1131139 w 2262277"/>
              <a:gd name="connsiteY1" fmla="*/ 0 h 4428410"/>
              <a:gd name="connsiteX2" fmla="*/ 2262277 w 2262277"/>
              <a:gd name="connsiteY2" fmla="*/ 0 h 4428410"/>
              <a:gd name="connsiteX3" fmla="*/ 0 w 2262277"/>
              <a:gd name="connsiteY3" fmla="*/ 4428410 h 4428410"/>
              <a:gd name="connsiteX4" fmla="*/ 0 w 2262277"/>
              <a:gd name="connsiteY4" fmla="*/ 2214205 h 4428410"/>
              <a:gd name="connsiteX0" fmla="*/ 0 w 2262277"/>
              <a:gd name="connsiteY0" fmla="*/ 2214205 h 2708951"/>
              <a:gd name="connsiteX1" fmla="*/ 1131139 w 2262277"/>
              <a:gd name="connsiteY1" fmla="*/ 0 h 2708951"/>
              <a:gd name="connsiteX2" fmla="*/ 2262277 w 2262277"/>
              <a:gd name="connsiteY2" fmla="*/ 0 h 2708951"/>
              <a:gd name="connsiteX3" fmla="*/ 799998 w 2262277"/>
              <a:gd name="connsiteY3" fmla="*/ 2708951 h 2708951"/>
              <a:gd name="connsiteX4" fmla="*/ 0 w 2262277"/>
              <a:gd name="connsiteY4" fmla="*/ 2214205 h 2708951"/>
              <a:gd name="connsiteX0" fmla="*/ 0 w 2262277"/>
              <a:gd name="connsiteY0" fmla="*/ 2214205 h 2214205"/>
              <a:gd name="connsiteX1" fmla="*/ 1131139 w 2262277"/>
              <a:gd name="connsiteY1" fmla="*/ 0 h 2214205"/>
              <a:gd name="connsiteX2" fmla="*/ 2262277 w 2262277"/>
              <a:gd name="connsiteY2" fmla="*/ 0 h 2214205"/>
              <a:gd name="connsiteX3" fmla="*/ 1174394 w 2262277"/>
              <a:gd name="connsiteY3" fmla="*/ 2162664 h 2214205"/>
              <a:gd name="connsiteX4" fmla="*/ 0 w 2262277"/>
              <a:gd name="connsiteY4" fmla="*/ 2214205 h 2214205"/>
              <a:gd name="connsiteX0" fmla="*/ 0 w 2314796"/>
              <a:gd name="connsiteY0" fmla="*/ 2272379 h 2272379"/>
              <a:gd name="connsiteX1" fmla="*/ 1183658 w 2314796"/>
              <a:gd name="connsiteY1" fmla="*/ 0 h 2272379"/>
              <a:gd name="connsiteX2" fmla="*/ 2314796 w 2314796"/>
              <a:gd name="connsiteY2" fmla="*/ 0 h 2272379"/>
              <a:gd name="connsiteX3" fmla="*/ 1226913 w 2314796"/>
              <a:gd name="connsiteY3" fmla="*/ 2162664 h 2272379"/>
              <a:gd name="connsiteX4" fmla="*/ 0 w 2314796"/>
              <a:gd name="connsiteY4" fmla="*/ 2272379 h 227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4796" h="2272379">
                <a:moveTo>
                  <a:pt x="0" y="2272379"/>
                </a:moveTo>
                <a:lnTo>
                  <a:pt x="1183658" y="0"/>
                </a:lnTo>
                <a:lnTo>
                  <a:pt x="2314796" y="0"/>
                </a:lnTo>
                <a:lnTo>
                  <a:pt x="1226913" y="2162664"/>
                </a:lnTo>
                <a:lnTo>
                  <a:pt x="0" y="2272379"/>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46" name="Freeform 8">
            <a:extLst>
              <a:ext uri="{FF2B5EF4-FFF2-40B4-BE49-F238E27FC236}">
                <a16:creationId xmlns:a16="http://schemas.microsoft.com/office/drawing/2014/main" id="{324D19CD-B969-9A41-96FD-3C48671D55E3}"/>
              </a:ext>
            </a:extLst>
          </p:cNvPr>
          <p:cNvSpPr>
            <a:spLocks/>
          </p:cNvSpPr>
          <p:nvPr userDrawn="1"/>
        </p:nvSpPr>
        <p:spPr bwMode="auto">
          <a:xfrm rot="10800000">
            <a:off x="0" y="5616"/>
            <a:ext cx="1317018" cy="2121303"/>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50" name="Freeform 7">
            <a:extLst>
              <a:ext uri="{FF2B5EF4-FFF2-40B4-BE49-F238E27FC236}">
                <a16:creationId xmlns:a16="http://schemas.microsoft.com/office/drawing/2014/main" id="{0A2D9FB8-C727-0DEB-593D-6A0268E96FC9}"/>
              </a:ext>
            </a:extLst>
          </p:cNvPr>
          <p:cNvSpPr>
            <a:spLocks/>
          </p:cNvSpPr>
          <p:nvPr userDrawn="1"/>
        </p:nvSpPr>
        <p:spPr bwMode="auto">
          <a:xfrm>
            <a:off x="10469449" y="3095152"/>
            <a:ext cx="1758053" cy="3140035"/>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 name="connsiteX0" fmla="*/ 0 w 10000"/>
              <a:gd name="connsiteY0" fmla="*/ 10000 h 10000"/>
              <a:gd name="connsiteX1" fmla="*/ 2434 w 10000"/>
              <a:gd name="connsiteY1" fmla="*/ 10000 h 10000"/>
              <a:gd name="connsiteX2" fmla="*/ 10000 w 10000"/>
              <a:gd name="connsiteY2" fmla="*/ 0 h 10000"/>
              <a:gd name="connsiteX3" fmla="*/ 6202 w 10000"/>
              <a:gd name="connsiteY3" fmla="*/ 1468 h 10000"/>
              <a:gd name="connsiteX4" fmla="*/ 0 w 10000"/>
              <a:gd name="connsiteY4" fmla="*/ 10000 h 10000"/>
              <a:gd name="connsiteX0" fmla="*/ 0 w 6254"/>
              <a:gd name="connsiteY0" fmla="*/ 8532 h 8532"/>
              <a:gd name="connsiteX1" fmla="*/ 2434 w 6254"/>
              <a:gd name="connsiteY1" fmla="*/ 8532 h 8532"/>
              <a:gd name="connsiteX2" fmla="*/ 6254 w 6254"/>
              <a:gd name="connsiteY2" fmla="*/ 3388 h 8532"/>
              <a:gd name="connsiteX3" fmla="*/ 6202 w 6254"/>
              <a:gd name="connsiteY3" fmla="*/ 0 h 8532"/>
              <a:gd name="connsiteX4" fmla="*/ 0 w 6254"/>
              <a:gd name="connsiteY4" fmla="*/ 8532 h 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4" h="8532">
                <a:moveTo>
                  <a:pt x="0" y="8532"/>
                </a:moveTo>
                <a:lnTo>
                  <a:pt x="2434" y="8532"/>
                </a:lnTo>
                <a:lnTo>
                  <a:pt x="6254" y="3388"/>
                </a:lnTo>
                <a:cubicBezTo>
                  <a:pt x="6237" y="2259"/>
                  <a:pt x="6219" y="1129"/>
                  <a:pt x="6202" y="0"/>
                </a:cubicBezTo>
                <a:lnTo>
                  <a:pt x="0" y="8532"/>
                </a:lnTo>
                <a:close/>
              </a:path>
            </a:pathLst>
          </a:custGeom>
          <a:solidFill>
            <a:srgbClr val="A6A6A6"/>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Tree>
    <p:extLst>
      <p:ext uri="{BB962C8B-B14F-4D97-AF65-F5344CB8AC3E}">
        <p14:creationId xmlns:p14="http://schemas.microsoft.com/office/powerpoint/2010/main" val="18122397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en-US"/>
              <a:t>www.id-book.com</a:t>
            </a:r>
            <a:endParaRPr lang="en-GB"/>
          </a:p>
        </p:txBody>
      </p:sp>
      <p:sp>
        <p:nvSpPr>
          <p:cNvPr id="5" name="Footer Placeholder 4"/>
          <p:cNvSpPr>
            <a:spLocks noGrp="1"/>
          </p:cNvSpPr>
          <p:nvPr>
            <p:ph type="ftr" sz="quarter" idx="11"/>
          </p:nvPr>
        </p:nvSpPr>
        <p:spPr/>
        <p:txBody>
          <a:bodyPr/>
          <a:lstStyle/>
          <a:p>
            <a:r>
              <a:rPr lang="en-GB"/>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240411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_0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F209197-5B03-3CAB-F2C4-DC93EB13BA43}"/>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7" name="Footer Placeholder 6">
            <a:extLst>
              <a:ext uri="{FF2B5EF4-FFF2-40B4-BE49-F238E27FC236}">
                <a16:creationId xmlns:a16="http://schemas.microsoft.com/office/drawing/2014/main" id="{9CBA1C1F-29AE-DA6E-A103-FEB58C507FE6}"/>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903A43F0-FAB0-EB23-6D56-32DE4381249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Title 8">
            <a:extLst>
              <a:ext uri="{FF2B5EF4-FFF2-40B4-BE49-F238E27FC236}">
                <a16:creationId xmlns:a16="http://schemas.microsoft.com/office/drawing/2014/main" id="{C7E2F138-F467-9B3A-16DD-3501AE105817}"/>
              </a:ext>
            </a:extLst>
          </p:cNvPr>
          <p:cNvSpPr>
            <a:spLocks noGrp="1"/>
          </p:cNvSpPr>
          <p:nvPr>
            <p:ph type="title"/>
          </p:nvPr>
        </p:nvSpPr>
        <p:spPr>
          <a:xfrm>
            <a:off x="4612640" y="921703"/>
            <a:ext cx="7081520" cy="1325563"/>
          </a:xfrm>
        </p:spPr>
        <p:txBody>
          <a:bodyPr/>
          <a:lstStyle/>
          <a:p>
            <a:r>
              <a:rPr lang="en-US"/>
              <a:t>Click to edit Master title style</a:t>
            </a:r>
            <a:endParaRPr lang="en-MY"/>
          </a:p>
        </p:txBody>
      </p:sp>
      <p:sp>
        <p:nvSpPr>
          <p:cNvPr id="10" name="Rectangle 9">
            <a:extLst>
              <a:ext uri="{FF2B5EF4-FFF2-40B4-BE49-F238E27FC236}">
                <a16:creationId xmlns:a16="http://schemas.microsoft.com/office/drawing/2014/main" id="{C004EF5E-20B7-12DB-D863-48833C32BD39}"/>
              </a:ext>
            </a:extLst>
          </p:cNvPr>
          <p:cNvSpPr/>
          <p:nvPr userDrawn="1"/>
        </p:nvSpPr>
        <p:spPr>
          <a:xfrm rot="10800000">
            <a:off x="-1" y="1719943"/>
            <a:ext cx="622301" cy="309558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2" name="Text Placeholder 11">
            <a:extLst>
              <a:ext uri="{FF2B5EF4-FFF2-40B4-BE49-F238E27FC236}">
                <a16:creationId xmlns:a16="http://schemas.microsoft.com/office/drawing/2014/main" id="{16DC78ED-462E-4ABB-181F-9D1A16009AE2}"/>
              </a:ext>
            </a:extLst>
          </p:cNvPr>
          <p:cNvSpPr>
            <a:spLocks noGrp="1"/>
          </p:cNvSpPr>
          <p:nvPr>
            <p:ph type="body" sz="quarter" idx="12"/>
          </p:nvPr>
        </p:nvSpPr>
        <p:spPr>
          <a:xfrm>
            <a:off x="4612641" y="2573973"/>
            <a:ext cx="7081520" cy="2626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MY" dirty="0"/>
          </a:p>
        </p:txBody>
      </p:sp>
      <p:sp>
        <p:nvSpPr>
          <p:cNvPr id="3" name="Picture Placeholder 2">
            <a:extLst>
              <a:ext uri="{FF2B5EF4-FFF2-40B4-BE49-F238E27FC236}">
                <a16:creationId xmlns:a16="http://schemas.microsoft.com/office/drawing/2014/main" id="{4CDDBD3A-27D0-26DD-0032-C1DE757FF013}"/>
              </a:ext>
            </a:extLst>
          </p:cNvPr>
          <p:cNvSpPr>
            <a:spLocks noGrp="1"/>
          </p:cNvSpPr>
          <p:nvPr>
            <p:ph type="pic" sz="quarter" idx="13"/>
          </p:nvPr>
        </p:nvSpPr>
        <p:spPr>
          <a:xfrm>
            <a:off x="1228724" y="921703"/>
            <a:ext cx="2905785" cy="427863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69499 w 2905125"/>
              <a:gd name="connsiteY2" fmla="*/ 1330689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91271 w 2905125"/>
              <a:gd name="connsiteY2" fmla="*/ 1323432 h 4278630"/>
              <a:gd name="connsiteX3" fmla="*/ 2905125 w 2905125"/>
              <a:gd name="connsiteY3" fmla="*/ 4278630 h 4278630"/>
              <a:gd name="connsiteX4" fmla="*/ 0 w 2905125"/>
              <a:gd name="connsiteY4" fmla="*/ 4278630 h 4278630"/>
              <a:gd name="connsiteX5" fmla="*/ 0 w 2905125"/>
              <a:gd name="connsiteY5" fmla="*/ 0 h 4278630"/>
              <a:gd name="connsiteX0" fmla="*/ 0 w 2905785"/>
              <a:gd name="connsiteY0" fmla="*/ 0 h 4278630"/>
              <a:gd name="connsiteX1" fmla="*/ 2049449 w 2905785"/>
              <a:gd name="connsiteY1" fmla="*/ 0 h 4278630"/>
              <a:gd name="connsiteX2" fmla="*/ 2905785 w 2905785"/>
              <a:gd name="connsiteY2" fmla="*/ 1330689 h 4278630"/>
              <a:gd name="connsiteX3" fmla="*/ 2905125 w 2905785"/>
              <a:gd name="connsiteY3" fmla="*/ 4278630 h 4278630"/>
              <a:gd name="connsiteX4" fmla="*/ 0 w 2905785"/>
              <a:gd name="connsiteY4" fmla="*/ 4278630 h 4278630"/>
              <a:gd name="connsiteX5" fmla="*/ 0 w 2905785"/>
              <a:gd name="connsiteY5" fmla="*/ 0 h 427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785" h="4278630">
                <a:moveTo>
                  <a:pt x="0" y="0"/>
                </a:moveTo>
                <a:lnTo>
                  <a:pt x="2049449" y="0"/>
                </a:lnTo>
                <a:lnTo>
                  <a:pt x="2905785" y="1330689"/>
                </a:lnTo>
                <a:lnTo>
                  <a:pt x="2905125" y="4278630"/>
                </a:lnTo>
                <a:lnTo>
                  <a:pt x="0" y="4278630"/>
                </a:lnTo>
                <a:lnTo>
                  <a:pt x="0" y="0"/>
                </a:lnTo>
                <a:close/>
              </a:path>
            </a:pathLst>
          </a:custGeom>
        </p:spPr>
        <p:txBody>
          <a:bodyPr/>
          <a:lstStyle/>
          <a:p>
            <a:endParaRPr lang="en-MY"/>
          </a:p>
        </p:txBody>
      </p:sp>
      <p:pic>
        <p:nvPicPr>
          <p:cNvPr id="13" name="Picture 12" descr="Logo&#10;&#10;Description automatically generated">
            <a:extLst>
              <a:ext uri="{FF2B5EF4-FFF2-40B4-BE49-F238E27FC236}">
                <a16:creationId xmlns:a16="http://schemas.microsoft.com/office/drawing/2014/main" id="{847847F8-C089-4AEF-C431-C6509AC01A6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649665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Layout_02">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7049-D09A-FC97-5AE3-7684D9970CD2}"/>
              </a:ext>
            </a:extLst>
          </p:cNvPr>
          <p:cNvSpPr>
            <a:spLocks noGrp="1"/>
          </p:cNvSpPr>
          <p:nvPr>
            <p:ph type="title"/>
          </p:nvPr>
        </p:nvSpPr>
        <p:spPr>
          <a:xfrm>
            <a:off x="838200" y="295161"/>
            <a:ext cx="10515600" cy="1325563"/>
          </a:xfrm>
        </p:spPr>
        <p:txBody>
          <a:bodyPr/>
          <a:lstStyle>
            <a:lvl1pPr algn="ctr">
              <a:defRPr>
                <a:solidFill>
                  <a:schemeClr val="tx1">
                    <a:lumMod val="65000"/>
                    <a:lumOff val="35000"/>
                  </a:schemeClr>
                </a:solidFill>
              </a:defRPr>
            </a:lvl1pPr>
          </a:lstStyle>
          <a:p>
            <a:r>
              <a:rPr lang="en-US"/>
              <a:t>Click to edit Master title style</a:t>
            </a:r>
            <a:endParaRPr lang="en-MY"/>
          </a:p>
        </p:txBody>
      </p:sp>
      <p:sp>
        <p:nvSpPr>
          <p:cNvPr id="6" name="Footer Placeholder 5">
            <a:extLst>
              <a:ext uri="{FF2B5EF4-FFF2-40B4-BE49-F238E27FC236}">
                <a16:creationId xmlns:a16="http://schemas.microsoft.com/office/drawing/2014/main" id="{C40CA447-4B33-14A4-A8B3-A50941C7FA6D}"/>
              </a:ext>
            </a:extLst>
          </p:cNvPr>
          <p:cNvSpPr>
            <a:spLocks noGrp="1"/>
          </p:cNvSpPr>
          <p:nvPr>
            <p:ph type="ftr" sz="quarter" idx="10"/>
          </p:nvPr>
        </p:nvSpPr>
        <p:spPr/>
        <p:txBody>
          <a:bodyPr/>
          <a:lstStyle/>
          <a:p>
            <a:endParaRPr lang="en-MY"/>
          </a:p>
        </p:txBody>
      </p:sp>
      <p:sp>
        <p:nvSpPr>
          <p:cNvPr id="7" name="Slide Number Placeholder 6">
            <a:extLst>
              <a:ext uri="{FF2B5EF4-FFF2-40B4-BE49-F238E27FC236}">
                <a16:creationId xmlns:a16="http://schemas.microsoft.com/office/drawing/2014/main" id="{C9180811-CF70-450A-27A7-6650EC921EA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5" name="Diagonal Stripe 4">
            <a:extLst>
              <a:ext uri="{FF2B5EF4-FFF2-40B4-BE49-F238E27FC236}">
                <a16:creationId xmlns:a16="http://schemas.microsoft.com/office/drawing/2014/main" id="{8DC6A165-7707-B831-4D31-547D2097E0C0}"/>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pic>
        <p:nvPicPr>
          <p:cNvPr id="9" name="Picture 8" descr="Logo&#10;&#10;Description automatically generated">
            <a:extLst>
              <a:ext uri="{FF2B5EF4-FFF2-40B4-BE49-F238E27FC236}">
                <a16:creationId xmlns:a16="http://schemas.microsoft.com/office/drawing/2014/main" id="{7C2E61BC-4260-06A6-E9F0-F6A586DC649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88855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_03">
    <p:bg>
      <p:bgPr>
        <a:solidFill>
          <a:srgbClr val="C04C4C"/>
        </a:solidFill>
        <a:effectLst/>
      </p:bgPr>
    </p:bg>
    <p:spTree>
      <p:nvGrpSpPr>
        <p:cNvPr id="1" name=""/>
        <p:cNvGrpSpPr/>
        <p:nvPr/>
      </p:nvGrpSpPr>
      <p:grpSpPr>
        <a:xfrm>
          <a:off x="0" y="0"/>
          <a:ext cx="0" cy="0"/>
          <a:chOff x="0" y="0"/>
          <a:chExt cx="0" cy="0"/>
        </a:xfrm>
      </p:grpSpPr>
      <p:sp>
        <p:nvSpPr>
          <p:cNvPr id="11" name="Freeform 88">
            <a:extLst>
              <a:ext uri="{FF2B5EF4-FFF2-40B4-BE49-F238E27FC236}">
                <a16:creationId xmlns:a16="http://schemas.microsoft.com/office/drawing/2014/main" id="{2EC006B8-36F2-B291-87A1-3D4528A9F2D9}"/>
              </a:ext>
            </a:extLst>
          </p:cNvPr>
          <p:cNvSpPr>
            <a:spLocks noEditPoints="1"/>
          </p:cNvSpPr>
          <p:nvPr userDrawn="1"/>
        </p:nvSpPr>
        <p:spPr bwMode="auto">
          <a:xfrm rot="13500000">
            <a:off x="2009576" y="364092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ooter Placeholder 6">
            <a:extLst>
              <a:ext uri="{FF2B5EF4-FFF2-40B4-BE49-F238E27FC236}">
                <a16:creationId xmlns:a16="http://schemas.microsoft.com/office/drawing/2014/main" id="{8D376308-4430-17DE-55D8-C62E713A416C}"/>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D9F87F34-3A4F-BEE8-D6A3-75E86F6048D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7" name="Rectangle 16">
            <a:extLst>
              <a:ext uri="{FF2B5EF4-FFF2-40B4-BE49-F238E27FC236}">
                <a16:creationId xmlns:a16="http://schemas.microsoft.com/office/drawing/2014/main" id="{AB1995BA-762F-0E75-164E-C2DC8E53AF1E}"/>
              </a:ext>
            </a:extLst>
          </p:cNvPr>
          <p:cNvSpPr/>
          <p:nvPr userDrawn="1"/>
        </p:nvSpPr>
        <p:spPr>
          <a:xfrm>
            <a:off x="7293428" y="0"/>
            <a:ext cx="4365171" cy="6858000"/>
          </a:xfrm>
          <a:prstGeom prst="rect">
            <a:avLst/>
          </a:prstGeom>
          <a:solidFill>
            <a:schemeClr val="bg1">
              <a:lumMod val="95000"/>
            </a:schemeClr>
          </a:solidFill>
          <a:ln>
            <a:noFill/>
          </a:ln>
          <a:effectLst>
            <a:outerShdw blurRad="431800" dist="508000" dir="7860000" algn="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19" name="Group 18">
            <a:extLst>
              <a:ext uri="{FF2B5EF4-FFF2-40B4-BE49-F238E27FC236}">
                <a16:creationId xmlns:a16="http://schemas.microsoft.com/office/drawing/2014/main" id="{A8344EBC-0EE1-6D60-DD13-A025929EB2A2}"/>
              </a:ext>
            </a:extLst>
          </p:cNvPr>
          <p:cNvGrpSpPr/>
          <p:nvPr userDrawn="1"/>
        </p:nvGrpSpPr>
        <p:grpSpPr>
          <a:xfrm rot="10800000">
            <a:off x="9169016" y="6004017"/>
            <a:ext cx="613993" cy="75107"/>
            <a:chOff x="-1587" y="4763"/>
            <a:chExt cx="300037" cy="42862"/>
          </a:xfrm>
          <a:solidFill>
            <a:srgbClr val="C04C4C"/>
          </a:solidFill>
        </p:grpSpPr>
        <p:sp>
          <p:nvSpPr>
            <p:cNvPr id="20" name="Oval 13">
              <a:extLst>
                <a:ext uri="{FF2B5EF4-FFF2-40B4-BE49-F238E27FC236}">
                  <a16:creationId xmlns:a16="http://schemas.microsoft.com/office/drawing/2014/main" id="{BCD5BC98-703E-C5F4-6A62-09FCC6A36DB8}"/>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1" name="Oval 14">
              <a:extLst>
                <a:ext uri="{FF2B5EF4-FFF2-40B4-BE49-F238E27FC236}">
                  <a16:creationId xmlns:a16="http://schemas.microsoft.com/office/drawing/2014/main" id="{ECA11C4B-3AD6-EB59-443E-E2E20B42D274}"/>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2" name="Oval 15">
              <a:extLst>
                <a:ext uri="{FF2B5EF4-FFF2-40B4-BE49-F238E27FC236}">
                  <a16:creationId xmlns:a16="http://schemas.microsoft.com/office/drawing/2014/main" id="{080E09A2-A318-7937-F507-9F4F1573C372}"/>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3" name="Oval 16">
              <a:extLst>
                <a:ext uri="{FF2B5EF4-FFF2-40B4-BE49-F238E27FC236}">
                  <a16:creationId xmlns:a16="http://schemas.microsoft.com/office/drawing/2014/main" id="{806198F1-CD00-115B-03EB-DA6337A9FA51}"/>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24" name="Title 23">
            <a:extLst>
              <a:ext uri="{FF2B5EF4-FFF2-40B4-BE49-F238E27FC236}">
                <a16:creationId xmlns:a16="http://schemas.microsoft.com/office/drawing/2014/main" id="{814EC3F6-24D4-D885-5046-3A3D68236E2E}"/>
              </a:ext>
            </a:extLst>
          </p:cNvPr>
          <p:cNvSpPr>
            <a:spLocks noGrp="1"/>
          </p:cNvSpPr>
          <p:nvPr>
            <p:ph type="title"/>
          </p:nvPr>
        </p:nvSpPr>
        <p:spPr>
          <a:xfrm>
            <a:off x="326572" y="1388382"/>
            <a:ext cx="6672943" cy="1325563"/>
          </a:xfrm>
        </p:spPr>
        <p:txBody>
          <a:bodyPr/>
          <a:lstStyle>
            <a:lvl1pPr>
              <a:defRPr>
                <a:solidFill>
                  <a:schemeClr val="bg1"/>
                </a:solidFill>
              </a:defRPr>
            </a:lvl1pPr>
          </a:lstStyle>
          <a:p>
            <a:r>
              <a:rPr lang="en-US" dirty="0"/>
              <a:t>Click to edit Master title style</a:t>
            </a:r>
            <a:endParaRPr lang="en-MY" dirty="0"/>
          </a:p>
        </p:txBody>
      </p:sp>
      <p:sp>
        <p:nvSpPr>
          <p:cNvPr id="12" name="Freeform 88">
            <a:extLst>
              <a:ext uri="{FF2B5EF4-FFF2-40B4-BE49-F238E27FC236}">
                <a16:creationId xmlns:a16="http://schemas.microsoft.com/office/drawing/2014/main" id="{FFE63D60-4033-0963-0257-340E61B3359D}"/>
              </a:ext>
            </a:extLst>
          </p:cNvPr>
          <p:cNvSpPr>
            <a:spLocks noEditPoints="1"/>
          </p:cNvSpPr>
          <p:nvPr userDrawn="1"/>
        </p:nvSpPr>
        <p:spPr bwMode="auto">
          <a:xfrm rot="16200000">
            <a:off x="5061976" y="2610139"/>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8339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_04">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C5600A4-3E4E-EC47-12EA-B6310B747A8B}"/>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6" name="Rectangle 15">
            <a:extLst>
              <a:ext uri="{FF2B5EF4-FFF2-40B4-BE49-F238E27FC236}">
                <a16:creationId xmlns:a16="http://schemas.microsoft.com/office/drawing/2014/main" id="{7ABC459D-A688-50A7-E022-E57A39DF24C8}"/>
              </a:ext>
            </a:extLst>
          </p:cNvPr>
          <p:cNvSpPr/>
          <p:nvPr userDrawn="1"/>
        </p:nvSpPr>
        <p:spPr>
          <a:xfrm>
            <a:off x="729342" y="0"/>
            <a:ext cx="4285887" cy="62375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8" name="Footer Placeholder 7">
            <a:extLst>
              <a:ext uri="{FF2B5EF4-FFF2-40B4-BE49-F238E27FC236}">
                <a16:creationId xmlns:a16="http://schemas.microsoft.com/office/drawing/2014/main" id="{1642AE79-79E4-0073-0455-4CDA30AD8F65}"/>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6954D628-8D81-1CDE-6D27-24AB85F650D6}"/>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11" name="Group 10">
            <a:extLst>
              <a:ext uri="{FF2B5EF4-FFF2-40B4-BE49-F238E27FC236}">
                <a16:creationId xmlns:a16="http://schemas.microsoft.com/office/drawing/2014/main" id="{9C2342FF-69D1-829A-9394-7FDD7C8DC0D8}"/>
              </a:ext>
            </a:extLst>
          </p:cNvPr>
          <p:cNvGrpSpPr/>
          <p:nvPr userDrawn="1"/>
        </p:nvGrpSpPr>
        <p:grpSpPr>
          <a:xfrm>
            <a:off x="2561933" y="419857"/>
            <a:ext cx="613993" cy="75107"/>
            <a:chOff x="-1587" y="4763"/>
            <a:chExt cx="300037" cy="42862"/>
          </a:xfrm>
          <a:solidFill>
            <a:srgbClr val="C04C4C"/>
          </a:solidFill>
        </p:grpSpPr>
        <p:sp>
          <p:nvSpPr>
            <p:cNvPr id="12" name="Oval 13">
              <a:extLst>
                <a:ext uri="{FF2B5EF4-FFF2-40B4-BE49-F238E27FC236}">
                  <a16:creationId xmlns:a16="http://schemas.microsoft.com/office/drawing/2014/main" id="{23262089-B548-7EB2-7E11-8E96F2D4ECA1}"/>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3" name="Oval 14">
              <a:extLst>
                <a:ext uri="{FF2B5EF4-FFF2-40B4-BE49-F238E27FC236}">
                  <a16:creationId xmlns:a16="http://schemas.microsoft.com/office/drawing/2014/main" id="{E939BD00-47B2-AF84-6481-FC6D266B933A}"/>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Oval 15">
              <a:extLst>
                <a:ext uri="{FF2B5EF4-FFF2-40B4-BE49-F238E27FC236}">
                  <a16:creationId xmlns:a16="http://schemas.microsoft.com/office/drawing/2014/main" id="{3247BFCB-8D78-A506-7B1C-F4FFA425C85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5" name="Oval 16">
              <a:extLst>
                <a:ext uri="{FF2B5EF4-FFF2-40B4-BE49-F238E27FC236}">
                  <a16:creationId xmlns:a16="http://schemas.microsoft.com/office/drawing/2014/main" id="{B4410486-EA59-BC01-71A7-DDAC2A1EA4CB}"/>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18" name="Title 17">
            <a:extLst>
              <a:ext uri="{FF2B5EF4-FFF2-40B4-BE49-F238E27FC236}">
                <a16:creationId xmlns:a16="http://schemas.microsoft.com/office/drawing/2014/main" id="{B3FE10FD-D9C0-C344-A74A-C6F10F75D789}"/>
              </a:ext>
            </a:extLst>
          </p:cNvPr>
          <p:cNvSpPr>
            <a:spLocks noGrp="1"/>
          </p:cNvSpPr>
          <p:nvPr>
            <p:ph type="title"/>
          </p:nvPr>
        </p:nvSpPr>
        <p:spPr>
          <a:xfrm>
            <a:off x="1008176" y="2103437"/>
            <a:ext cx="3815716" cy="1325563"/>
          </a:xfrm>
        </p:spPr>
        <p:txBody>
          <a:bodyPr/>
          <a:lstStyle>
            <a:lvl1pPr algn="ctr">
              <a:defRPr/>
            </a:lvl1pPr>
          </a:lstStyle>
          <a:p>
            <a:r>
              <a:rPr lang="en-US"/>
              <a:t>Click to edit Master title style</a:t>
            </a:r>
            <a:endParaRPr lang="en-MY"/>
          </a:p>
        </p:txBody>
      </p:sp>
    </p:spTree>
    <p:extLst>
      <p:ext uri="{BB962C8B-B14F-4D97-AF65-F5344CB8AC3E}">
        <p14:creationId xmlns:p14="http://schemas.microsoft.com/office/powerpoint/2010/main" val="360316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_05">
    <p:bg>
      <p:bgPr>
        <a:solidFill>
          <a:srgbClr val="C04C4C"/>
        </a:solidFill>
        <a:effectLst/>
      </p:bgPr>
    </p:bg>
    <p:spTree>
      <p:nvGrpSpPr>
        <p:cNvPr id="1" name=""/>
        <p:cNvGrpSpPr/>
        <p:nvPr/>
      </p:nvGrpSpPr>
      <p:grpSpPr>
        <a:xfrm>
          <a:off x="0" y="0"/>
          <a:ext cx="0" cy="0"/>
          <a:chOff x="0" y="0"/>
          <a:chExt cx="0" cy="0"/>
        </a:xfrm>
      </p:grpSpPr>
      <p:sp>
        <p:nvSpPr>
          <p:cNvPr id="14" name="Freeform 16">
            <a:extLst>
              <a:ext uri="{FF2B5EF4-FFF2-40B4-BE49-F238E27FC236}">
                <a16:creationId xmlns:a16="http://schemas.microsoft.com/office/drawing/2014/main" id="{955C00B2-487B-35F9-EFC4-6711B63378F0}"/>
              </a:ext>
            </a:extLst>
          </p:cNvPr>
          <p:cNvSpPr>
            <a:spLocks/>
          </p:cNvSpPr>
          <p:nvPr userDrawn="1"/>
        </p:nvSpPr>
        <p:spPr bwMode="auto">
          <a:xfrm rot="10800000">
            <a:off x="11064240" y="0"/>
            <a:ext cx="1127760" cy="1447800"/>
          </a:xfrm>
          <a:custGeom>
            <a:avLst/>
            <a:gdLst>
              <a:gd name="T0" fmla="*/ 1 w 343"/>
              <a:gd name="T1" fmla="*/ 0 h 344"/>
              <a:gd name="T2" fmla="*/ 343 w 343"/>
              <a:gd name="T3" fmla="*/ 343 h 344"/>
              <a:gd name="T4" fmla="*/ 43 w 343"/>
              <a:gd name="T5" fmla="*/ 344 h 344"/>
              <a:gd name="T6" fmla="*/ 0 w 343"/>
              <a:gd name="T7" fmla="*/ 301 h 344"/>
              <a:gd name="T8" fmla="*/ 1 w 343"/>
              <a:gd name="T9" fmla="*/ 0 h 344"/>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0000">
                <a:moveTo>
                  <a:pt x="30" y="0"/>
                </a:moveTo>
                <a:lnTo>
                  <a:pt x="10001" y="9971"/>
                </a:lnTo>
                <a:lnTo>
                  <a:pt x="1255" y="10000"/>
                </a:lnTo>
                <a:cubicBezTo>
                  <a:pt x="-92" y="10000"/>
                  <a:pt x="1" y="9419"/>
                  <a:pt x="1" y="8750"/>
                </a:cubicBezTo>
                <a:cubicBezTo>
                  <a:pt x="11" y="5833"/>
                  <a:pt x="20" y="2917"/>
                  <a:pt x="30" y="0"/>
                </a:cubicBezTo>
                <a:close/>
              </a:path>
            </a:pathLst>
          </a:custGeom>
          <a:solidFill>
            <a:srgbClr val="C04C4C"/>
          </a:solidFill>
          <a:ln>
            <a:noFill/>
          </a:ln>
          <a:effectLst>
            <a:innerShdw blurRad="901700" dist="50800" dir="18900000">
              <a:prstClr val="black">
                <a:alpha val="30000"/>
              </a:prstClr>
            </a:innerShdw>
          </a:effectLst>
        </p:spPr>
        <p:txBody>
          <a:bodyPr vert="horz" wrap="square" lIns="91440" tIns="45720" rIns="91440" bIns="45720" numCol="1" anchor="t" anchorCtr="0" compatLnSpc="1">
            <a:prstTxWarp prst="textNoShape">
              <a:avLst/>
            </a:prstTxWarp>
          </a:bodyPr>
          <a:lstStyle/>
          <a:p>
            <a:endParaRPr lang="en-US" dirty="0"/>
          </a:p>
        </p:txBody>
      </p:sp>
      <p:sp>
        <p:nvSpPr>
          <p:cNvPr id="24" name="Rectangle 23">
            <a:extLst>
              <a:ext uri="{FF2B5EF4-FFF2-40B4-BE49-F238E27FC236}">
                <a16:creationId xmlns:a16="http://schemas.microsoft.com/office/drawing/2014/main" id="{561A13B1-4FE2-47EF-C699-2F5D32C46C7B}"/>
              </a:ext>
            </a:extLst>
          </p:cNvPr>
          <p:cNvSpPr/>
          <p:nvPr userDrawn="1"/>
        </p:nvSpPr>
        <p:spPr>
          <a:xfrm>
            <a:off x="0" y="0"/>
            <a:ext cx="5148943" cy="6858000"/>
          </a:xfrm>
          <a:prstGeom prst="rect">
            <a:avLst/>
          </a:prstGeom>
          <a:solidFill>
            <a:schemeClr val="tx1">
              <a:lumMod val="75000"/>
              <a:lumOff val="25000"/>
            </a:schemeClr>
          </a:solidFill>
          <a:ln>
            <a:solidFill>
              <a:schemeClr val="tx2">
                <a:lumMod val="25000"/>
                <a:lumOff val="75000"/>
              </a:schemeClr>
            </a:solidFill>
          </a:ln>
          <a:effectLst>
            <a:outerShdw blurRad="457200" dist="215900" sx="96000" sy="96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Footer Placeholder 7">
            <a:extLst>
              <a:ext uri="{FF2B5EF4-FFF2-40B4-BE49-F238E27FC236}">
                <a16:creationId xmlns:a16="http://schemas.microsoft.com/office/drawing/2014/main" id="{38B5F1C4-1CE7-DD7E-48D5-4216747D32ED}"/>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A6223489-9DE8-D078-A240-0B0232406F2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21" name="Title 20">
            <a:extLst>
              <a:ext uri="{FF2B5EF4-FFF2-40B4-BE49-F238E27FC236}">
                <a16:creationId xmlns:a16="http://schemas.microsoft.com/office/drawing/2014/main" id="{5B65FFBD-94D0-7BC8-3B24-CAF4FC2B7924}"/>
              </a:ext>
            </a:extLst>
          </p:cNvPr>
          <p:cNvSpPr>
            <a:spLocks noGrp="1"/>
          </p:cNvSpPr>
          <p:nvPr>
            <p:ph type="title"/>
          </p:nvPr>
        </p:nvSpPr>
        <p:spPr>
          <a:xfrm>
            <a:off x="500742" y="1286581"/>
            <a:ext cx="4169229" cy="1325563"/>
          </a:xfrm>
        </p:spPr>
        <p:txBody>
          <a:bodyPr/>
          <a:lstStyle>
            <a:lvl1pPr>
              <a:defRPr>
                <a:solidFill>
                  <a:schemeClr val="bg1"/>
                </a:solidFill>
              </a:defRPr>
            </a:lvl1pPr>
          </a:lstStyle>
          <a:p>
            <a:r>
              <a:rPr lang="en-US" dirty="0"/>
              <a:t>Click to edit Master title style</a:t>
            </a:r>
            <a:endParaRPr lang="en-MY" dirty="0"/>
          </a:p>
        </p:txBody>
      </p:sp>
      <p:sp>
        <p:nvSpPr>
          <p:cNvPr id="23" name="Picture Placeholder 22">
            <a:extLst>
              <a:ext uri="{FF2B5EF4-FFF2-40B4-BE49-F238E27FC236}">
                <a16:creationId xmlns:a16="http://schemas.microsoft.com/office/drawing/2014/main" id="{062D7562-98EB-7777-7293-CA6B3C3C6E27}"/>
              </a:ext>
            </a:extLst>
          </p:cNvPr>
          <p:cNvSpPr>
            <a:spLocks noGrp="1"/>
          </p:cNvSpPr>
          <p:nvPr>
            <p:ph type="pic" sz="quarter" idx="12"/>
          </p:nvPr>
        </p:nvSpPr>
        <p:spPr>
          <a:xfrm>
            <a:off x="8752114" y="733425"/>
            <a:ext cx="2939143" cy="2363380"/>
          </a:xfrm>
        </p:spPr>
        <p:txBody>
          <a:bodyPr/>
          <a:lstStyle/>
          <a:p>
            <a:endParaRPr lang="en-MY"/>
          </a:p>
        </p:txBody>
      </p:sp>
      <p:sp>
        <p:nvSpPr>
          <p:cNvPr id="26" name="Picture Placeholder 22">
            <a:extLst>
              <a:ext uri="{FF2B5EF4-FFF2-40B4-BE49-F238E27FC236}">
                <a16:creationId xmlns:a16="http://schemas.microsoft.com/office/drawing/2014/main" id="{B3311D2B-C82E-1CAD-A451-9734F58E57B4}"/>
              </a:ext>
            </a:extLst>
          </p:cNvPr>
          <p:cNvSpPr>
            <a:spLocks noGrp="1"/>
          </p:cNvSpPr>
          <p:nvPr>
            <p:ph type="pic" sz="quarter" idx="14"/>
          </p:nvPr>
        </p:nvSpPr>
        <p:spPr>
          <a:xfrm>
            <a:off x="5595258" y="733425"/>
            <a:ext cx="2939143" cy="2363380"/>
          </a:xfrm>
        </p:spPr>
        <p:txBody>
          <a:bodyPr/>
          <a:lstStyle/>
          <a:p>
            <a:endParaRPr lang="en-MY"/>
          </a:p>
        </p:txBody>
      </p:sp>
      <p:sp>
        <p:nvSpPr>
          <p:cNvPr id="27" name="Picture Placeholder 22">
            <a:extLst>
              <a:ext uri="{FF2B5EF4-FFF2-40B4-BE49-F238E27FC236}">
                <a16:creationId xmlns:a16="http://schemas.microsoft.com/office/drawing/2014/main" id="{74429CBD-241C-5A28-0B76-94FBEBD0C02B}"/>
              </a:ext>
            </a:extLst>
          </p:cNvPr>
          <p:cNvSpPr>
            <a:spLocks noGrp="1"/>
          </p:cNvSpPr>
          <p:nvPr>
            <p:ph type="pic" sz="quarter" idx="15"/>
          </p:nvPr>
        </p:nvSpPr>
        <p:spPr>
          <a:xfrm>
            <a:off x="8752114" y="3244668"/>
            <a:ext cx="2939143" cy="2363380"/>
          </a:xfrm>
        </p:spPr>
        <p:txBody>
          <a:bodyPr/>
          <a:lstStyle/>
          <a:p>
            <a:endParaRPr lang="en-MY"/>
          </a:p>
        </p:txBody>
      </p:sp>
      <p:sp>
        <p:nvSpPr>
          <p:cNvPr id="28" name="Picture Placeholder 22">
            <a:extLst>
              <a:ext uri="{FF2B5EF4-FFF2-40B4-BE49-F238E27FC236}">
                <a16:creationId xmlns:a16="http://schemas.microsoft.com/office/drawing/2014/main" id="{CFCC5C12-97DC-F983-E825-5420E2382DF3}"/>
              </a:ext>
            </a:extLst>
          </p:cNvPr>
          <p:cNvSpPr>
            <a:spLocks noGrp="1"/>
          </p:cNvSpPr>
          <p:nvPr>
            <p:ph type="pic" sz="quarter" idx="16"/>
          </p:nvPr>
        </p:nvSpPr>
        <p:spPr>
          <a:xfrm>
            <a:off x="5595258" y="3244668"/>
            <a:ext cx="2939143" cy="2363380"/>
          </a:xfrm>
        </p:spPr>
        <p:txBody>
          <a:bodyPr/>
          <a:lstStyle/>
          <a:p>
            <a:endParaRPr lang="en-MY"/>
          </a:p>
        </p:txBody>
      </p:sp>
      <p:pic>
        <p:nvPicPr>
          <p:cNvPr id="12" name="Picture 11" descr="Logo&#10;&#10;Description automatically generated">
            <a:extLst>
              <a:ext uri="{FF2B5EF4-FFF2-40B4-BE49-F238E27FC236}">
                <a16:creationId xmlns:a16="http://schemas.microsoft.com/office/drawing/2014/main" id="{3AA3835C-FADD-1650-B8D8-CE293B5F5B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235033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7" name="Rectangle 6">
            <a:extLst>
              <a:ext uri="{FF2B5EF4-FFF2-40B4-BE49-F238E27FC236}">
                <a16:creationId xmlns:a16="http://schemas.microsoft.com/office/drawing/2014/main" id="{3368261F-6835-9486-4798-B9A07195D78C}"/>
              </a:ext>
            </a:extLst>
          </p:cNvPr>
          <p:cNvSpPr/>
          <p:nvPr userDrawn="1"/>
        </p:nvSpPr>
        <p:spPr>
          <a:xfrm rot="10800000">
            <a:off x="2093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A847E563-BFAE-519A-4A8B-22300B086917}"/>
              </a:ext>
            </a:extLst>
          </p:cNvPr>
          <p:cNvSpPr/>
          <p:nvPr userDrawn="1"/>
        </p:nvSpPr>
        <p:spPr>
          <a:xfrm rot="10800000">
            <a:off x="2095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BBFDF2C4-A780-511B-093B-368D5530493C}"/>
              </a:ext>
            </a:extLst>
          </p:cNvPr>
          <p:cNvSpPr/>
          <p:nvPr userDrawn="1"/>
        </p:nvSpPr>
        <p:spPr>
          <a:xfrm rot="10800000">
            <a:off x="2093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1E7417D1-014A-5984-58A6-AA6486BF755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792788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_layout_0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6A5AEAA-D9F4-2E35-437C-BA8524DF94F6}"/>
              </a:ext>
            </a:extLst>
          </p:cNvPr>
          <p:cNvSpPr/>
          <p:nvPr userDrawn="1"/>
        </p:nvSpPr>
        <p:spPr>
          <a:xfrm flipH="1">
            <a:off x="11899557" y="0"/>
            <a:ext cx="61784" cy="627723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pic>
        <p:nvPicPr>
          <p:cNvPr id="7" name="Picture 6" descr="Logo&#10;&#10;Description automatically generated">
            <a:extLst>
              <a:ext uri="{FF2B5EF4-FFF2-40B4-BE49-F238E27FC236}">
                <a16:creationId xmlns:a16="http://schemas.microsoft.com/office/drawing/2014/main" id="{B1924BF6-BCDA-9AF9-A625-9294B79A5C3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64145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71898-202E-A9B0-5802-EB291E6E6BDA}"/>
              </a:ext>
            </a:extLst>
          </p:cNvPr>
          <p:cNvSpPr>
            <a:spLocks noGrp="1"/>
          </p:cNvSpPr>
          <p:nvPr>
            <p:ph type="title"/>
          </p:nvPr>
        </p:nvSpPr>
        <p:spPr>
          <a:xfrm>
            <a:off x="838200" y="336550"/>
            <a:ext cx="10515600" cy="1325563"/>
          </a:xfrm>
          <a:prstGeom prst="rect">
            <a:avLst/>
          </a:prstGeom>
        </p:spPr>
        <p:txBody>
          <a:bodyPr vert="horz" lIns="91440" tIns="45720" rIns="91440" bIns="45720" rtlCol="0" anchor="ctr">
            <a:normAutofit/>
          </a:bodyPr>
          <a:lstStyle/>
          <a:p>
            <a:r>
              <a:rPr lang="en-US" dirty="0"/>
              <a:t>Click to edit Master title style</a:t>
            </a:r>
            <a:endParaRPr lang="en-MY" dirty="0"/>
          </a:p>
        </p:txBody>
      </p:sp>
      <p:sp>
        <p:nvSpPr>
          <p:cNvPr id="3" name="Text Placeholder 2">
            <a:extLst>
              <a:ext uri="{FF2B5EF4-FFF2-40B4-BE49-F238E27FC236}">
                <a16:creationId xmlns:a16="http://schemas.microsoft.com/office/drawing/2014/main" id="{7E086769-6690-B393-F5E4-DCECFF4195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55DC639E-4B25-1826-B194-296A678A915A}"/>
              </a:ext>
            </a:extLst>
          </p:cNvPr>
          <p:cNvSpPr>
            <a:spLocks noGrp="1"/>
          </p:cNvSpPr>
          <p:nvPr>
            <p:ph type="ftr" sz="quarter" idx="3"/>
          </p:nvPr>
        </p:nvSpPr>
        <p:spPr>
          <a:xfrm>
            <a:off x="186887" y="644403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dirty="0"/>
          </a:p>
        </p:txBody>
      </p:sp>
      <p:sp>
        <p:nvSpPr>
          <p:cNvPr id="9" name="Freeform: Shape 8">
            <a:extLst>
              <a:ext uri="{FF2B5EF4-FFF2-40B4-BE49-F238E27FC236}">
                <a16:creationId xmlns:a16="http://schemas.microsoft.com/office/drawing/2014/main" id="{F6E48471-839B-1190-2A8F-CDE90D81E453}"/>
              </a:ext>
            </a:extLst>
          </p:cNvPr>
          <p:cNvSpPr/>
          <p:nvPr userDrawn="1"/>
        </p:nvSpPr>
        <p:spPr>
          <a:xfrm>
            <a:off x="5553075" y="6413500"/>
            <a:ext cx="1085850" cy="444500"/>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9B71315-3089-4F92-F4F2-BBC69C1FAA52}"/>
              </a:ext>
            </a:extLst>
          </p:cNvPr>
          <p:cNvSpPr>
            <a:spLocks noGrp="1"/>
          </p:cNvSpPr>
          <p:nvPr>
            <p:ph type="sldNum" sz="quarter" idx="4"/>
          </p:nvPr>
        </p:nvSpPr>
        <p:spPr>
          <a:xfrm>
            <a:off x="4718816" y="6433021"/>
            <a:ext cx="2743200" cy="365125"/>
          </a:xfrm>
          <a:prstGeom prst="rect">
            <a:avLst/>
          </a:prstGeom>
        </p:spPr>
        <p:txBody>
          <a:bodyPr vert="horz" lIns="91440" tIns="45720" rIns="91440" bIns="45720" rtlCol="0" anchor="ctr"/>
          <a:lstStyle>
            <a:lvl1pPr algn="ctr">
              <a:defRPr sz="1400">
                <a:solidFill>
                  <a:schemeClr val="tx1">
                    <a:lumMod val="85000"/>
                    <a:lumOff val="15000"/>
                  </a:schemeClr>
                </a:solidFill>
              </a:defRPr>
            </a:lvl1pPr>
          </a:lstStyle>
          <a:p>
            <a:fld id="{7737D3DD-0AB3-4F16-99FA-6262B2B4036D}" type="slidenum">
              <a:rPr lang="en-MY" smtClean="0"/>
              <a:pPr/>
              <a:t>‹#›</a:t>
            </a:fld>
            <a:endParaRPr lang="en-MY" dirty="0"/>
          </a:p>
        </p:txBody>
      </p:sp>
    </p:spTree>
    <p:extLst>
      <p:ext uri="{BB962C8B-B14F-4D97-AF65-F5344CB8AC3E}">
        <p14:creationId xmlns:p14="http://schemas.microsoft.com/office/powerpoint/2010/main" val="2158109776"/>
      </p:ext>
    </p:extLst>
  </p:cSld>
  <p:clrMap bg1="lt1" tx1="dk1" bg2="lt2" tx2="dk2" accent1="accent1" accent2="accent2" accent3="accent3" accent4="accent4" accent5="accent5" accent6="accent6" hlink="hlink" folHlink="folHlink"/>
  <p:sldLayoutIdLst>
    <p:sldLayoutId id="2147483662" r:id="rId1"/>
    <p:sldLayoutId id="2147483667" r:id="rId2"/>
    <p:sldLayoutId id="2147483649" r:id="rId3"/>
    <p:sldLayoutId id="2147483654" r:id="rId4"/>
    <p:sldLayoutId id="2147483650" r:id="rId5"/>
    <p:sldLayoutId id="2147483651" r:id="rId6"/>
    <p:sldLayoutId id="2147483652" r:id="rId7"/>
    <p:sldLayoutId id="2147483659" r:id="rId8"/>
    <p:sldLayoutId id="2147483665" r:id="rId9"/>
    <p:sldLayoutId id="2147483666" r:id="rId10"/>
    <p:sldLayoutId id="2147483653" r:id="rId11"/>
    <p:sldLayoutId id="2147483655" r:id="rId12"/>
    <p:sldLayoutId id="2147483663" r:id="rId13"/>
    <p:sldLayoutId id="2147483660" r:id="rId14"/>
    <p:sldLayoutId id="2147483656" r:id="rId15"/>
    <p:sldLayoutId id="2147483657" r:id="rId16"/>
    <p:sldLayoutId id="2147483658" r:id="rId17"/>
    <p:sldLayoutId id="2147483661" r:id="rId18"/>
    <p:sldLayoutId id="2147483664" r:id="rId19"/>
    <p:sldLayoutId id="2147483668" r:id="rId20"/>
  </p:sldLayoutIdLst>
  <p:hf hdr="0" ftr="0" dt="0"/>
  <p:txStyles>
    <p:titleStyle>
      <a:lvl1pPr algn="l" defTabSz="914400" rtl="0" eaLnBrk="1" latinLnBrk="0" hangingPunct="1">
        <a:lnSpc>
          <a:spcPct val="90000"/>
        </a:lnSpc>
        <a:spcBef>
          <a:spcPct val="0"/>
        </a:spcBef>
        <a:buNone/>
        <a:defRPr sz="3200" b="1"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321F6-0790-616A-8EAF-18348D79080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9181100-FF79-92DD-2D59-F8730F46A416}"/>
              </a:ext>
            </a:extLst>
          </p:cNvPr>
          <p:cNvSpPr txBox="1"/>
          <p:nvPr/>
        </p:nvSpPr>
        <p:spPr>
          <a:xfrm>
            <a:off x="656092" y="809974"/>
            <a:ext cx="6372225" cy="3054682"/>
          </a:xfrm>
          <a:prstGeom prst="rect">
            <a:avLst/>
          </a:prstGeom>
          <a:noFill/>
        </p:spPr>
        <p:txBody>
          <a:bodyPr>
            <a:spAutoFit/>
          </a:bodyPr>
          <a:lstStyle/>
          <a:p>
            <a:pPr eaLnBrk="1" fontAlgn="auto" hangingPunct="1">
              <a:lnSpc>
                <a:spcPct val="150000"/>
              </a:lnSpc>
              <a:spcBef>
                <a:spcPts val="0"/>
              </a:spcBef>
              <a:spcAft>
                <a:spcPts val="0"/>
              </a:spcAft>
              <a:defRPr/>
            </a:pPr>
            <a:r>
              <a:rPr lang="en-GB" sz="4400" b="1" dirty="0">
                <a:solidFill>
                  <a:srgbClr val="F2F2F2"/>
                </a:solidFill>
                <a:latin typeface="+mj-lt"/>
              </a:rPr>
              <a:t>Topic 2: Interaction Design Process and Practice</a:t>
            </a:r>
          </a:p>
        </p:txBody>
      </p:sp>
      <p:sp>
        <p:nvSpPr>
          <p:cNvPr id="6" name="Rectangle 5">
            <a:extLst>
              <a:ext uri="{FF2B5EF4-FFF2-40B4-BE49-F238E27FC236}">
                <a16:creationId xmlns:a16="http://schemas.microsoft.com/office/drawing/2014/main" id="{8DBE485B-F0EC-0DB9-E008-2849E6E25E8D}"/>
              </a:ext>
            </a:extLst>
          </p:cNvPr>
          <p:cNvSpPr>
            <a:spLocks noChangeArrowheads="1"/>
          </p:cNvSpPr>
          <p:nvPr/>
        </p:nvSpPr>
        <p:spPr bwMode="auto">
          <a:xfrm>
            <a:off x="656092" y="3864656"/>
            <a:ext cx="3544888" cy="1086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Open Sans" panose="020B0606030504020204" pitchFamily="34" charset="0"/>
              </a:defRPr>
            </a:lvl1pPr>
            <a:lvl2pPr marL="742950" indent="-285750">
              <a:defRPr>
                <a:solidFill>
                  <a:schemeClr val="tx1"/>
                </a:solidFill>
                <a:latin typeface="Open Sans" panose="020B0606030504020204" pitchFamily="34" charset="0"/>
              </a:defRPr>
            </a:lvl2pPr>
            <a:lvl3pPr marL="1143000" indent="-228600">
              <a:defRPr>
                <a:solidFill>
                  <a:schemeClr val="tx1"/>
                </a:solidFill>
                <a:latin typeface="Open Sans" panose="020B0606030504020204" pitchFamily="34" charset="0"/>
              </a:defRPr>
            </a:lvl3pPr>
            <a:lvl4pPr marL="1600200" indent="-228600">
              <a:defRPr>
                <a:solidFill>
                  <a:schemeClr val="tx1"/>
                </a:solidFill>
                <a:latin typeface="Open Sans" panose="020B0606030504020204" pitchFamily="34" charset="0"/>
              </a:defRPr>
            </a:lvl4pPr>
            <a:lvl5pPr marL="2057400" indent="-228600">
              <a:defRPr>
                <a:solidFill>
                  <a:schemeClr val="tx1"/>
                </a:solidFill>
                <a:latin typeface="Open Sans" panose="020B0606030504020204" pitchFamily="34" charset="0"/>
              </a:defRPr>
            </a:lvl5pPr>
            <a:lvl6pPr marL="2514600" indent="-228600" defTabSz="457200" fontAlgn="base">
              <a:spcBef>
                <a:spcPct val="0"/>
              </a:spcBef>
              <a:spcAft>
                <a:spcPct val="0"/>
              </a:spcAft>
              <a:defRPr>
                <a:solidFill>
                  <a:schemeClr val="tx1"/>
                </a:solidFill>
                <a:latin typeface="Open Sans" panose="020B0606030504020204" pitchFamily="34" charset="0"/>
              </a:defRPr>
            </a:lvl6pPr>
            <a:lvl7pPr marL="2971800" indent="-228600" defTabSz="457200" fontAlgn="base">
              <a:spcBef>
                <a:spcPct val="0"/>
              </a:spcBef>
              <a:spcAft>
                <a:spcPct val="0"/>
              </a:spcAft>
              <a:defRPr>
                <a:solidFill>
                  <a:schemeClr val="tx1"/>
                </a:solidFill>
                <a:latin typeface="Open Sans" panose="020B0606030504020204" pitchFamily="34" charset="0"/>
              </a:defRPr>
            </a:lvl7pPr>
            <a:lvl8pPr marL="3429000" indent="-228600" defTabSz="457200" fontAlgn="base">
              <a:spcBef>
                <a:spcPct val="0"/>
              </a:spcBef>
              <a:spcAft>
                <a:spcPct val="0"/>
              </a:spcAft>
              <a:defRPr>
                <a:solidFill>
                  <a:schemeClr val="tx1"/>
                </a:solidFill>
                <a:latin typeface="Open Sans" panose="020B0606030504020204" pitchFamily="34" charset="0"/>
              </a:defRPr>
            </a:lvl8pPr>
            <a:lvl9pPr marL="3886200" indent="-228600" defTabSz="457200" fontAlgn="base">
              <a:spcBef>
                <a:spcPct val="0"/>
              </a:spcBef>
              <a:spcAft>
                <a:spcPct val="0"/>
              </a:spcAft>
              <a:defRPr>
                <a:solidFill>
                  <a:schemeClr val="tx1"/>
                </a:solidFill>
                <a:latin typeface="Open Sans" panose="020B0606030504020204" pitchFamily="34" charset="0"/>
              </a:defRPr>
            </a:lvl9pPr>
          </a:lstStyle>
          <a:p>
            <a:pPr>
              <a:lnSpc>
                <a:spcPct val="150000"/>
              </a:lnSpc>
            </a:pPr>
            <a:r>
              <a:rPr lang="en-GB" sz="1100" b="1" dirty="0">
                <a:solidFill>
                  <a:schemeClr val="bg2"/>
                </a:solidFill>
              </a:rPr>
              <a:t>SECV2113 Human-Computer Interaction</a:t>
            </a:r>
          </a:p>
          <a:p>
            <a:pPr>
              <a:lnSpc>
                <a:spcPct val="150000"/>
              </a:lnSpc>
            </a:pPr>
            <a:endParaRPr lang="en-GB" sz="1100" b="1" dirty="0">
              <a:solidFill>
                <a:schemeClr val="bg2"/>
              </a:solidFill>
            </a:endParaRPr>
          </a:p>
          <a:p>
            <a:pPr>
              <a:lnSpc>
                <a:spcPct val="150000"/>
              </a:lnSpc>
            </a:pPr>
            <a:r>
              <a:rPr lang="en-GB" sz="1100" b="1" dirty="0">
                <a:solidFill>
                  <a:schemeClr val="bg2"/>
                </a:solidFill>
              </a:rPr>
              <a:t>Faculty of Computing</a:t>
            </a:r>
          </a:p>
          <a:p>
            <a:pPr>
              <a:lnSpc>
                <a:spcPct val="150000"/>
              </a:lnSpc>
            </a:pPr>
            <a:r>
              <a:rPr lang="en-GB" sz="1100" b="1" dirty="0" err="1">
                <a:solidFill>
                  <a:schemeClr val="bg2"/>
                </a:solidFill>
              </a:rPr>
              <a:t>Universiti</a:t>
            </a:r>
            <a:r>
              <a:rPr lang="en-GB" sz="1100" b="1" dirty="0">
                <a:solidFill>
                  <a:schemeClr val="bg2"/>
                </a:solidFill>
              </a:rPr>
              <a:t> </a:t>
            </a:r>
            <a:r>
              <a:rPr lang="en-GB" sz="1100" b="1" dirty="0" err="1">
                <a:solidFill>
                  <a:schemeClr val="bg2"/>
                </a:solidFill>
              </a:rPr>
              <a:t>Teknologi</a:t>
            </a:r>
            <a:r>
              <a:rPr lang="en-GB" sz="1100" b="1" dirty="0">
                <a:solidFill>
                  <a:schemeClr val="bg2"/>
                </a:solidFill>
              </a:rPr>
              <a:t> Malaysia</a:t>
            </a:r>
          </a:p>
        </p:txBody>
      </p:sp>
      <p:sp>
        <p:nvSpPr>
          <p:cNvPr id="2" name="Slide Number Placeholder 1">
            <a:extLst>
              <a:ext uri="{FF2B5EF4-FFF2-40B4-BE49-F238E27FC236}">
                <a16:creationId xmlns:a16="http://schemas.microsoft.com/office/drawing/2014/main" id="{341CED56-1665-8124-A721-BB53B4632B43}"/>
              </a:ext>
            </a:extLst>
          </p:cNvPr>
          <p:cNvSpPr>
            <a:spLocks noGrp="1"/>
          </p:cNvSpPr>
          <p:nvPr>
            <p:ph type="sldNum" sz="quarter" idx="11"/>
          </p:nvPr>
        </p:nvSpPr>
        <p:spPr/>
        <p:txBody>
          <a:bodyPr/>
          <a:lstStyle/>
          <a:p>
            <a:fld id="{7737D3DD-0AB3-4F16-99FA-6262B2B4036D}" type="slidenum">
              <a:rPr lang="en-GB" smtClean="0"/>
              <a:t>1</a:t>
            </a:fld>
            <a:endParaRPr lang="en-GB" dirty="0"/>
          </a:p>
        </p:txBody>
      </p:sp>
    </p:spTree>
    <p:extLst>
      <p:ext uri="{BB962C8B-B14F-4D97-AF65-F5344CB8AC3E}">
        <p14:creationId xmlns:p14="http://schemas.microsoft.com/office/powerpoint/2010/main" val="839588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6C3C84-3DBE-F1B3-4ADB-8A42D4A12F0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718446F-66CB-1627-3AB6-BAEAB04C61A8}"/>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Four Basic Activities of ID</a:t>
            </a:r>
          </a:p>
        </p:txBody>
      </p:sp>
      <p:sp>
        <p:nvSpPr>
          <p:cNvPr id="24" name="Rectangle 23">
            <a:extLst>
              <a:ext uri="{FF2B5EF4-FFF2-40B4-BE49-F238E27FC236}">
                <a16:creationId xmlns:a16="http://schemas.microsoft.com/office/drawing/2014/main" id="{19708A55-EA19-ECD0-D2CC-1BBB8B759867}"/>
              </a:ext>
            </a:extLst>
          </p:cNvPr>
          <p:cNvSpPr/>
          <p:nvPr/>
        </p:nvSpPr>
        <p:spPr>
          <a:xfrm>
            <a:off x="848048" y="1565476"/>
            <a:ext cx="10110060" cy="3285515"/>
          </a:xfrm>
          <a:prstGeom prst="rect">
            <a:avLst/>
          </a:prstGeom>
        </p:spPr>
        <p:txBody>
          <a:bodyPr wrap="square">
            <a:spAutoFit/>
          </a:bodyPr>
          <a:lstStyle/>
          <a:p>
            <a:pPr marL="457200" indent="-457200" algn="just">
              <a:lnSpc>
                <a:spcPct val="150000"/>
              </a:lnSpc>
              <a:buFont typeface="+mj-lt"/>
              <a:buAutoNum type="arabicPeriod"/>
            </a:pPr>
            <a:r>
              <a:rPr lang="en-US" sz="2000" dirty="0">
                <a:solidFill>
                  <a:schemeClr val="tx1">
                    <a:lumMod val="65000"/>
                    <a:lumOff val="35000"/>
                  </a:schemeClr>
                </a:solidFill>
              </a:rPr>
              <a:t>Discovering requirements</a:t>
            </a:r>
          </a:p>
          <a:p>
            <a:pPr marL="457200" indent="-457200" algn="just">
              <a:lnSpc>
                <a:spcPct val="150000"/>
              </a:lnSpc>
              <a:buFont typeface="+mj-lt"/>
              <a:buAutoNum type="arabicPeriod"/>
            </a:pPr>
            <a:endParaRPr lang="en-US" sz="2000" dirty="0">
              <a:solidFill>
                <a:schemeClr val="tx1">
                  <a:lumMod val="65000"/>
                  <a:lumOff val="35000"/>
                </a:schemeClr>
              </a:solidFill>
            </a:endParaRPr>
          </a:p>
          <a:p>
            <a:pPr marL="457200" indent="-457200" algn="just">
              <a:lnSpc>
                <a:spcPct val="150000"/>
              </a:lnSpc>
              <a:buFont typeface="+mj-lt"/>
              <a:buAutoNum type="arabicPeriod"/>
            </a:pPr>
            <a:r>
              <a:rPr lang="en-US" sz="2000" dirty="0">
                <a:solidFill>
                  <a:schemeClr val="tx1">
                    <a:lumMod val="65000"/>
                    <a:lumOff val="35000"/>
                  </a:schemeClr>
                </a:solidFill>
              </a:rPr>
              <a:t>Designing alternatives</a:t>
            </a:r>
          </a:p>
          <a:p>
            <a:pPr marL="457200" indent="-457200" algn="just">
              <a:lnSpc>
                <a:spcPct val="150000"/>
              </a:lnSpc>
              <a:buFont typeface="+mj-lt"/>
              <a:buAutoNum type="arabicPeriod"/>
            </a:pPr>
            <a:endParaRPr lang="en-US" sz="2000" dirty="0">
              <a:solidFill>
                <a:schemeClr val="tx1">
                  <a:lumMod val="65000"/>
                  <a:lumOff val="35000"/>
                </a:schemeClr>
              </a:solidFill>
            </a:endParaRPr>
          </a:p>
          <a:p>
            <a:pPr marL="457200" indent="-457200" algn="just">
              <a:lnSpc>
                <a:spcPct val="150000"/>
              </a:lnSpc>
              <a:buFont typeface="+mj-lt"/>
              <a:buAutoNum type="arabicPeriod"/>
            </a:pPr>
            <a:r>
              <a:rPr lang="en-US" sz="2000" dirty="0">
                <a:solidFill>
                  <a:schemeClr val="tx1">
                    <a:lumMod val="65000"/>
                    <a:lumOff val="35000"/>
                  </a:schemeClr>
                </a:solidFill>
              </a:rPr>
              <a:t>Prototyping alternative designs</a:t>
            </a:r>
          </a:p>
          <a:p>
            <a:pPr marL="457200" indent="-457200" algn="just">
              <a:lnSpc>
                <a:spcPct val="150000"/>
              </a:lnSpc>
              <a:buFont typeface="+mj-lt"/>
              <a:buAutoNum type="arabicPeriod"/>
            </a:pPr>
            <a:endParaRPr lang="en-US" sz="2000" dirty="0">
              <a:solidFill>
                <a:schemeClr val="tx1">
                  <a:lumMod val="65000"/>
                  <a:lumOff val="35000"/>
                </a:schemeClr>
              </a:solidFill>
            </a:endParaRPr>
          </a:p>
          <a:p>
            <a:pPr marL="457200" indent="-457200" algn="just">
              <a:lnSpc>
                <a:spcPct val="150000"/>
              </a:lnSpc>
              <a:buFont typeface="+mj-lt"/>
              <a:buAutoNum type="arabicPeriod"/>
            </a:pPr>
            <a:r>
              <a:rPr lang="en-US" sz="2000" dirty="0">
                <a:solidFill>
                  <a:schemeClr val="tx1">
                    <a:lumMod val="65000"/>
                    <a:lumOff val="35000"/>
                  </a:schemeClr>
                </a:solidFill>
              </a:rPr>
              <a:t>Evaluating product and its user experience throughout </a:t>
            </a:r>
          </a:p>
        </p:txBody>
      </p:sp>
      <p:sp>
        <p:nvSpPr>
          <p:cNvPr id="4" name="Slide Number Placeholder 1">
            <a:extLst>
              <a:ext uri="{FF2B5EF4-FFF2-40B4-BE49-F238E27FC236}">
                <a16:creationId xmlns:a16="http://schemas.microsoft.com/office/drawing/2014/main" id="{048CE494-D1FD-2C23-70CB-78F767C6DDA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a:t>
            </a:fld>
            <a:endParaRPr lang="en-MY" dirty="0"/>
          </a:p>
        </p:txBody>
      </p:sp>
    </p:spTree>
    <p:extLst>
      <p:ext uri="{BB962C8B-B14F-4D97-AF65-F5344CB8AC3E}">
        <p14:creationId xmlns:p14="http://schemas.microsoft.com/office/powerpoint/2010/main" val="336397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22626-77C2-DC49-DC55-61F84B3E312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0FF9C8B-0B60-4E1B-DEE4-2BE2C3448103}"/>
              </a:ext>
            </a:extLst>
          </p:cNvPr>
          <p:cNvSpPr txBox="1"/>
          <p:nvPr/>
        </p:nvSpPr>
        <p:spPr>
          <a:xfrm>
            <a:off x="539622" y="502041"/>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 Simple ID Lifecycle Model</a:t>
            </a:r>
          </a:p>
        </p:txBody>
      </p:sp>
      <p:sp>
        <p:nvSpPr>
          <p:cNvPr id="5" name="Slide Number Placeholder 1">
            <a:extLst>
              <a:ext uri="{FF2B5EF4-FFF2-40B4-BE49-F238E27FC236}">
                <a16:creationId xmlns:a16="http://schemas.microsoft.com/office/drawing/2014/main" id="{C9FE95DA-718C-A8DD-D190-374D800C560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a:t>
            </a:fld>
            <a:endParaRPr lang="en-MY" dirty="0"/>
          </a:p>
        </p:txBody>
      </p:sp>
      <p:sp>
        <p:nvSpPr>
          <p:cNvPr id="7" name="Rectangle 6">
            <a:extLst>
              <a:ext uri="{FF2B5EF4-FFF2-40B4-BE49-F238E27FC236}">
                <a16:creationId xmlns:a16="http://schemas.microsoft.com/office/drawing/2014/main" id="{87E49400-E191-4CE9-55F7-556541B39A55}"/>
              </a:ext>
            </a:extLst>
          </p:cNvPr>
          <p:cNvSpPr/>
          <p:nvPr/>
        </p:nvSpPr>
        <p:spPr>
          <a:xfrm>
            <a:off x="2460073" y="1244191"/>
            <a:ext cx="7251481" cy="515526"/>
          </a:xfrm>
          <a:prstGeom prst="rect">
            <a:avLst/>
          </a:prstGeom>
        </p:spPr>
        <p:txBody>
          <a:bodyPr wrap="square">
            <a:spAutoFit/>
          </a:bodyPr>
          <a:lstStyle/>
          <a:p>
            <a:pPr algn="ctr">
              <a:lnSpc>
                <a:spcPct val="150000"/>
              </a:lnSpc>
            </a:pPr>
            <a:r>
              <a:rPr lang="en-US" sz="2000" dirty="0">
                <a:solidFill>
                  <a:schemeClr val="tx1">
                    <a:lumMod val="65000"/>
                    <a:lumOff val="35000"/>
                  </a:schemeClr>
                </a:solidFill>
              </a:rPr>
              <a:t>Exemplifies a people-centered design approach </a:t>
            </a:r>
          </a:p>
        </p:txBody>
      </p:sp>
      <p:grpSp>
        <p:nvGrpSpPr>
          <p:cNvPr id="3" name="Group 2">
            <a:extLst>
              <a:ext uri="{FF2B5EF4-FFF2-40B4-BE49-F238E27FC236}">
                <a16:creationId xmlns:a16="http://schemas.microsoft.com/office/drawing/2014/main" id="{96DB67F2-AC38-2E89-3105-322787204AEB}"/>
              </a:ext>
            </a:extLst>
          </p:cNvPr>
          <p:cNvGrpSpPr/>
          <p:nvPr/>
        </p:nvGrpSpPr>
        <p:grpSpPr>
          <a:xfrm>
            <a:off x="973189" y="1946001"/>
            <a:ext cx="10234452" cy="4669582"/>
            <a:chOff x="936838" y="1981834"/>
            <a:chExt cx="10234452" cy="4669582"/>
          </a:xfrm>
        </p:grpSpPr>
        <p:pic>
          <p:nvPicPr>
            <p:cNvPr id="8" name="Picture 37" descr="9-7">
              <a:extLst>
                <a:ext uri="{FF2B5EF4-FFF2-40B4-BE49-F238E27FC236}">
                  <a16:creationId xmlns:a16="http://schemas.microsoft.com/office/drawing/2014/main" id="{F07F8087-9493-059C-CD11-37159E9798CC}"/>
                </a:ext>
              </a:extLst>
            </p:cNvPr>
            <p:cNvPicPr>
              <a:picLocks noChangeAspect="1" noChangeArrowheads="1"/>
            </p:cNvPicPr>
            <p:nvPr/>
          </p:nvPicPr>
          <p:blipFill>
            <a:blip r:embed="rId3"/>
            <a:srcRect/>
            <a:stretch>
              <a:fillRect/>
            </a:stretch>
          </p:blipFill>
          <p:spPr bwMode="auto">
            <a:xfrm>
              <a:off x="2909794" y="2470151"/>
              <a:ext cx="7506166" cy="3656013"/>
            </a:xfrm>
            <a:prstGeom prst="rect">
              <a:avLst/>
            </a:prstGeom>
            <a:ln>
              <a:noFill/>
            </a:ln>
            <a:effectLst/>
          </p:spPr>
        </p:pic>
        <p:sp>
          <p:nvSpPr>
            <p:cNvPr id="9" name="TextBox 8">
              <a:extLst>
                <a:ext uri="{FF2B5EF4-FFF2-40B4-BE49-F238E27FC236}">
                  <a16:creationId xmlns:a16="http://schemas.microsoft.com/office/drawing/2014/main" id="{9A123A57-2157-B506-C16D-E65A31E91F68}"/>
                </a:ext>
              </a:extLst>
            </p:cNvPr>
            <p:cNvSpPr txBox="1"/>
            <p:nvPr/>
          </p:nvSpPr>
          <p:spPr>
            <a:xfrm>
              <a:off x="6327789" y="1981834"/>
              <a:ext cx="2237092" cy="1015663"/>
            </a:xfrm>
            <a:prstGeom prst="rect">
              <a:avLst/>
            </a:prstGeom>
            <a:solidFill>
              <a:srgbClr val="FFFF00"/>
            </a:solidFill>
          </p:spPr>
          <p:txBody>
            <a:bodyPr wrap="square" rtlCol="0">
              <a:spAutoFit/>
            </a:bodyPr>
            <a:lstStyle/>
            <a:p>
              <a:r>
                <a:rPr lang="en-US" sz="1200" dirty="0">
                  <a:solidFill>
                    <a:schemeClr val="accent2"/>
                  </a:solidFill>
                </a:rPr>
                <a:t>Identify the people who will use the product, what they will use it for, and under what conditions they will use it. </a:t>
              </a:r>
            </a:p>
          </p:txBody>
        </p:sp>
        <p:sp>
          <p:nvSpPr>
            <p:cNvPr id="10" name="TextBox 9">
              <a:extLst>
                <a:ext uri="{FF2B5EF4-FFF2-40B4-BE49-F238E27FC236}">
                  <a16:creationId xmlns:a16="http://schemas.microsoft.com/office/drawing/2014/main" id="{4C97377A-602D-1515-A50E-A9DAD993B59D}"/>
                </a:ext>
              </a:extLst>
            </p:cNvPr>
            <p:cNvSpPr txBox="1"/>
            <p:nvPr/>
          </p:nvSpPr>
          <p:spPr>
            <a:xfrm>
              <a:off x="936838" y="3129622"/>
              <a:ext cx="2150584" cy="1015663"/>
            </a:xfrm>
            <a:prstGeom prst="rect">
              <a:avLst/>
            </a:prstGeom>
            <a:solidFill>
              <a:srgbClr val="FFFF00"/>
            </a:solidFill>
            <a:ln>
              <a:noFill/>
            </a:ln>
          </p:spPr>
          <p:txBody>
            <a:bodyPr wrap="square" rtlCol="0">
              <a:spAutoFit/>
            </a:bodyPr>
            <a:lstStyle/>
            <a:p>
              <a:r>
                <a:rPr lang="en-US" sz="1200" dirty="0">
                  <a:solidFill>
                    <a:schemeClr val="accent2"/>
                  </a:solidFill>
                </a:rPr>
                <a:t>Identify conceptual model, task analysis, user analysis that must be met for the product to be successful. </a:t>
              </a:r>
            </a:p>
          </p:txBody>
        </p:sp>
        <p:sp>
          <p:nvSpPr>
            <p:cNvPr id="11" name="TextBox 10">
              <a:extLst>
                <a:ext uri="{FF2B5EF4-FFF2-40B4-BE49-F238E27FC236}">
                  <a16:creationId xmlns:a16="http://schemas.microsoft.com/office/drawing/2014/main" id="{2B9400F0-2D5F-BEB4-EC1C-9047C9B701ED}"/>
                </a:ext>
              </a:extLst>
            </p:cNvPr>
            <p:cNvSpPr txBox="1"/>
            <p:nvPr/>
          </p:nvSpPr>
          <p:spPr>
            <a:xfrm>
              <a:off x="2644444" y="5820419"/>
              <a:ext cx="2869910" cy="830997"/>
            </a:xfrm>
            <a:prstGeom prst="rect">
              <a:avLst/>
            </a:prstGeom>
            <a:solidFill>
              <a:srgbClr val="FFFF00"/>
            </a:solidFill>
          </p:spPr>
          <p:txBody>
            <a:bodyPr wrap="square" rtlCol="0">
              <a:spAutoFit/>
            </a:bodyPr>
            <a:lstStyle/>
            <a:p>
              <a:r>
                <a:rPr lang="en-US" sz="1200" dirty="0">
                  <a:solidFill>
                    <a:schemeClr val="accent2"/>
                  </a:solidFill>
                </a:rPr>
                <a:t> This part of the process may be done in stages, building from a rough concept (prototype) to a complete design</a:t>
              </a:r>
            </a:p>
          </p:txBody>
        </p:sp>
        <p:sp>
          <p:nvSpPr>
            <p:cNvPr id="12" name="TextBox 11">
              <a:extLst>
                <a:ext uri="{FF2B5EF4-FFF2-40B4-BE49-F238E27FC236}">
                  <a16:creationId xmlns:a16="http://schemas.microsoft.com/office/drawing/2014/main" id="{ED00F703-48B5-D1D2-C520-D70D9CEFC50D}"/>
                </a:ext>
              </a:extLst>
            </p:cNvPr>
            <p:cNvSpPr txBox="1"/>
            <p:nvPr/>
          </p:nvSpPr>
          <p:spPr>
            <a:xfrm>
              <a:off x="9282206" y="2904953"/>
              <a:ext cx="1889084" cy="1384995"/>
            </a:xfrm>
            <a:prstGeom prst="rect">
              <a:avLst/>
            </a:prstGeom>
            <a:solidFill>
              <a:srgbClr val="FFFF00"/>
            </a:solidFill>
          </p:spPr>
          <p:txBody>
            <a:bodyPr wrap="square" rtlCol="0">
              <a:spAutoFit/>
            </a:bodyPr>
            <a:lstStyle/>
            <a:p>
              <a:r>
                <a:rPr lang="en-US" sz="1200" dirty="0">
                  <a:solidFill>
                    <a:schemeClr val="accent2"/>
                  </a:solidFill>
                </a:rPr>
                <a:t>ideally through usability testing with actual users is important as quality testing is to good software development. </a:t>
              </a:r>
            </a:p>
          </p:txBody>
        </p:sp>
      </p:grpSp>
    </p:spTree>
    <p:extLst>
      <p:ext uri="{BB962C8B-B14F-4D97-AF65-F5344CB8AC3E}">
        <p14:creationId xmlns:p14="http://schemas.microsoft.com/office/powerpoint/2010/main" val="2686391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EA3D0B-2BF5-8DED-5AD0-5ACB5D38068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AE3644B-76B0-3A7C-6416-1244371CD1CA}"/>
              </a:ext>
            </a:extLst>
          </p:cNvPr>
          <p:cNvSpPr txBox="1"/>
          <p:nvPr/>
        </p:nvSpPr>
        <p:spPr>
          <a:xfrm>
            <a:off x="539623" y="499319"/>
            <a:ext cx="11101586"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Another Lifecycle Model: </a:t>
            </a:r>
          </a:p>
          <a:p>
            <a:pPr algn="ctr"/>
            <a:r>
              <a:rPr lang="en-US" sz="4400" dirty="0">
                <a:solidFill>
                  <a:schemeClr val="tx1">
                    <a:lumMod val="75000"/>
                    <a:lumOff val="25000"/>
                  </a:schemeClr>
                </a:solidFill>
                <a:latin typeface="+mj-lt"/>
              </a:rPr>
              <a:t>Design Sprints</a:t>
            </a:r>
          </a:p>
        </p:txBody>
      </p:sp>
      <p:sp>
        <p:nvSpPr>
          <p:cNvPr id="5" name="Slide Number Placeholder 1">
            <a:extLst>
              <a:ext uri="{FF2B5EF4-FFF2-40B4-BE49-F238E27FC236}">
                <a16:creationId xmlns:a16="http://schemas.microsoft.com/office/drawing/2014/main" id="{2FC62D1D-DBB2-1A48-111E-7073AD3E308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a:t>
            </a:fld>
            <a:endParaRPr lang="en-MY" dirty="0"/>
          </a:p>
        </p:txBody>
      </p:sp>
      <p:sp>
        <p:nvSpPr>
          <p:cNvPr id="7" name="Rectangle 6">
            <a:extLst>
              <a:ext uri="{FF2B5EF4-FFF2-40B4-BE49-F238E27FC236}">
                <a16:creationId xmlns:a16="http://schemas.microsoft.com/office/drawing/2014/main" id="{1C06B58B-D50D-43A8-2355-99F165CFD17B}"/>
              </a:ext>
            </a:extLst>
          </p:cNvPr>
          <p:cNvSpPr/>
          <p:nvPr/>
        </p:nvSpPr>
        <p:spPr>
          <a:xfrm>
            <a:off x="1035386" y="5271346"/>
            <a:ext cx="10110060" cy="430887"/>
          </a:xfrm>
          <a:prstGeom prst="rect">
            <a:avLst/>
          </a:prstGeom>
        </p:spPr>
        <p:txBody>
          <a:bodyPr wrap="square">
            <a:spAutoFit/>
          </a:bodyPr>
          <a:lstStyle/>
          <a:p>
            <a:pPr algn="ctr">
              <a:lnSpc>
                <a:spcPct val="150000"/>
              </a:lnSpc>
            </a:pPr>
            <a:r>
              <a:rPr lang="en-US" sz="1600" dirty="0">
                <a:solidFill>
                  <a:schemeClr val="tx1">
                    <a:lumMod val="65000"/>
                    <a:lumOff val="35000"/>
                  </a:schemeClr>
                </a:solidFill>
              </a:rPr>
              <a:t>Source: </a:t>
            </a:r>
            <a:r>
              <a:rPr lang="en-US" sz="1600" dirty="0" err="1">
                <a:solidFill>
                  <a:schemeClr val="tx1">
                    <a:lumMod val="65000"/>
                    <a:lumOff val="35000"/>
                  </a:schemeClr>
                </a:solidFill>
              </a:rPr>
              <a:t>designsprintkit.withgoogle.com</a:t>
            </a:r>
            <a:r>
              <a:rPr lang="en-US" sz="1600" dirty="0">
                <a:solidFill>
                  <a:schemeClr val="tx1">
                    <a:lumMod val="65000"/>
                    <a:lumOff val="35000"/>
                  </a:schemeClr>
                </a:solidFill>
              </a:rPr>
              <a:t>/methodology/overview </a:t>
            </a:r>
          </a:p>
        </p:txBody>
      </p:sp>
      <p:pic>
        <p:nvPicPr>
          <p:cNvPr id="2" name="Picture 1" descr="An illustration of the six phases of the design sprint.">
            <a:extLst>
              <a:ext uri="{FF2B5EF4-FFF2-40B4-BE49-F238E27FC236}">
                <a16:creationId xmlns:a16="http://schemas.microsoft.com/office/drawing/2014/main" id="{708DAAF8-9DE6-17D8-C68F-DBC10E1ED9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0220" y="1945868"/>
            <a:ext cx="8100392" cy="3540922"/>
          </a:xfrm>
          <a:prstGeom prst="rect">
            <a:avLst/>
          </a:prstGeom>
        </p:spPr>
      </p:pic>
    </p:spTree>
    <p:extLst>
      <p:ext uri="{BB962C8B-B14F-4D97-AF65-F5344CB8AC3E}">
        <p14:creationId xmlns:p14="http://schemas.microsoft.com/office/powerpoint/2010/main" val="2888345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2D572D-4FF6-95E1-DC8C-E675C240AA7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BBDFDE0-A771-F12B-69E2-6321936381FA}"/>
              </a:ext>
            </a:extLst>
          </p:cNvPr>
          <p:cNvSpPr txBox="1"/>
          <p:nvPr/>
        </p:nvSpPr>
        <p:spPr>
          <a:xfrm>
            <a:off x="0" y="248261"/>
            <a:ext cx="12192000"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Another Lifecycle Model: </a:t>
            </a:r>
          </a:p>
          <a:p>
            <a:pPr algn="ctr"/>
            <a:r>
              <a:rPr lang="en-US" sz="4400" dirty="0">
                <a:solidFill>
                  <a:schemeClr val="tx1">
                    <a:lumMod val="75000"/>
                    <a:lumOff val="25000"/>
                  </a:schemeClr>
                </a:solidFill>
                <a:latin typeface="+mj-lt"/>
              </a:rPr>
              <a:t>Research in the Wild</a:t>
            </a:r>
          </a:p>
        </p:txBody>
      </p:sp>
      <p:sp>
        <p:nvSpPr>
          <p:cNvPr id="5" name="Slide Number Placeholder 1">
            <a:extLst>
              <a:ext uri="{FF2B5EF4-FFF2-40B4-BE49-F238E27FC236}">
                <a16:creationId xmlns:a16="http://schemas.microsoft.com/office/drawing/2014/main" id="{D5DBA979-B962-BFBC-C3EE-BFBABE9E2E1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13</a:t>
            </a:fld>
            <a:endParaRPr lang="en-MY" dirty="0"/>
          </a:p>
        </p:txBody>
      </p:sp>
      <p:sp>
        <p:nvSpPr>
          <p:cNvPr id="7" name="Rectangle 6">
            <a:extLst>
              <a:ext uri="{FF2B5EF4-FFF2-40B4-BE49-F238E27FC236}">
                <a16:creationId xmlns:a16="http://schemas.microsoft.com/office/drawing/2014/main" id="{320CAF0A-731A-E278-7261-424346D69BD2}"/>
              </a:ext>
            </a:extLst>
          </p:cNvPr>
          <p:cNvSpPr/>
          <p:nvPr/>
        </p:nvSpPr>
        <p:spPr>
          <a:xfrm>
            <a:off x="1035386" y="5809520"/>
            <a:ext cx="10110060" cy="800219"/>
          </a:xfrm>
          <a:prstGeom prst="rect">
            <a:avLst/>
          </a:prstGeom>
        </p:spPr>
        <p:txBody>
          <a:bodyPr wrap="square">
            <a:spAutoFit/>
          </a:bodyPr>
          <a:lstStyle/>
          <a:p>
            <a:pPr algn="ctr">
              <a:lnSpc>
                <a:spcPct val="150000"/>
              </a:lnSpc>
            </a:pPr>
            <a:r>
              <a:rPr lang="en-US" sz="1600" dirty="0">
                <a:solidFill>
                  <a:schemeClr val="tx1">
                    <a:lumMod val="65000"/>
                    <a:lumOff val="35000"/>
                  </a:schemeClr>
                </a:solidFill>
              </a:rPr>
              <a:t>A framework for research in the wild studies </a:t>
            </a:r>
          </a:p>
          <a:p>
            <a:pPr algn="ctr">
              <a:lnSpc>
                <a:spcPct val="150000"/>
              </a:lnSpc>
            </a:pPr>
            <a:r>
              <a:rPr lang="en-US" sz="1600" dirty="0">
                <a:solidFill>
                  <a:schemeClr val="tx1">
                    <a:lumMod val="65000"/>
                    <a:lumOff val="35000"/>
                  </a:schemeClr>
                </a:solidFill>
              </a:rPr>
              <a:t>Source: Rogers and Marshall, 2017, p6.  (used courtesy of Morgan and Claypool)</a:t>
            </a:r>
          </a:p>
        </p:txBody>
      </p:sp>
      <p:pic>
        <p:nvPicPr>
          <p:cNvPr id="3" name="Picture 2" descr="An illustration of a framework for research in the wild (RITW) studies illustrating that all of the study elements connect to each other.&#10;">
            <a:extLst>
              <a:ext uri="{FF2B5EF4-FFF2-40B4-BE49-F238E27FC236}">
                <a16:creationId xmlns:a16="http://schemas.microsoft.com/office/drawing/2014/main" id="{6B61267C-9041-025F-FFD5-7F1E38EC65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1053" y="1587965"/>
            <a:ext cx="4198726" cy="4198726"/>
          </a:xfrm>
          <a:prstGeom prst="rect">
            <a:avLst/>
          </a:prstGeom>
        </p:spPr>
      </p:pic>
    </p:spTree>
    <p:extLst>
      <p:ext uri="{BB962C8B-B14F-4D97-AF65-F5344CB8AC3E}">
        <p14:creationId xmlns:p14="http://schemas.microsoft.com/office/powerpoint/2010/main" val="348137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5482A-B89F-B807-62BD-5E57997EE36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3AEA69B-2923-08BF-2DBB-F510F6257047}"/>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715EE004-69A4-5032-DA56-E52938DC7376}"/>
              </a:ext>
            </a:extLst>
          </p:cNvPr>
          <p:cNvSpPr/>
          <p:nvPr/>
        </p:nvSpPr>
        <p:spPr>
          <a:xfrm>
            <a:off x="1174077" y="2017075"/>
            <a:ext cx="9458002"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Assume you are involved in developing a novel online experience for buying garden plants.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Although many websites exist for buying plants online, you want to produce a distinct experience to increase the </a:t>
            </a:r>
            <a:r>
              <a:rPr lang="en-US" sz="2000" dirty="0" err="1">
                <a:solidFill>
                  <a:schemeClr val="tx1">
                    <a:lumMod val="65000"/>
                    <a:lumOff val="35000"/>
                  </a:schemeClr>
                </a:solidFill>
              </a:rPr>
              <a:t>organisation’s</a:t>
            </a:r>
            <a:r>
              <a:rPr lang="en-US" sz="2000" dirty="0">
                <a:solidFill>
                  <a:schemeClr val="tx1">
                    <a:lumMod val="65000"/>
                    <a:lumOff val="35000"/>
                  </a:schemeClr>
                </a:solidFill>
              </a:rPr>
              <a:t> market share. Suggest ways of applying these five principles (see slide #8, no 1-5) in this task</a:t>
            </a:r>
          </a:p>
        </p:txBody>
      </p:sp>
      <p:sp>
        <p:nvSpPr>
          <p:cNvPr id="4" name="Slide Number Placeholder 1">
            <a:extLst>
              <a:ext uri="{FF2B5EF4-FFF2-40B4-BE49-F238E27FC236}">
                <a16:creationId xmlns:a16="http://schemas.microsoft.com/office/drawing/2014/main" id="{4FD3BE4B-7844-B2E4-546B-0BBCBC94851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14</a:t>
            </a:fld>
            <a:endParaRPr lang="en-MY" dirty="0"/>
          </a:p>
        </p:txBody>
      </p:sp>
      <p:pic>
        <p:nvPicPr>
          <p:cNvPr id="1026" name="Picture 2" descr="Creative Thinking icon SVG Vector &amp; PNG ...">
            <a:extLst>
              <a:ext uri="{FF2B5EF4-FFF2-40B4-BE49-F238E27FC236}">
                <a16:creationId xmlns:a16="http://schemas.microsoft.com/office/drawing/2014/main" id="{0AA496EF-CEDC-1251-8A10-A1F86FC88C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759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50E5E-43C2-00AA-D203-2953DEE3F7B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467D465-6022-ADD2-C259-0BC2343B5E1E}"/>
              </a:ext>
            </a:extLst>
          </p:cNvPr>
          <p:cNvSpPr txBox="1"/>
          <p:nvPr/>
        </p:nvSpPr>
        <p:spPr>
          <a:xfrm>
            <a:off x="7277100" y="1782972"/>
            <a:ext cx="4383010" cy="2585323"/>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SOME PRACTICAL</a:t>
            </a:r>
          </a:p>
          <a:p>
            <a:pPr algn="ctr"/>
            <a:r>
              <a:rPr lang="en-US" sz="5400" b="1" kern="0" dirty="0">
                <a:solidFill>
                  <a:srgbClr val="C04C4C"/>
                </a:solidFill>
                <a:latin typeface="+mj-lt"/>
              </a:rPr>
              <a:t>ISSUES</a:t>
            </a:r>
          </a:p>
        </p:txBody>
      </p:sp>
      <p:sp>
        <p:nvSpPr>
          <p:cNvPr id="2" name="Slide Number Placeholder 1">
            <a:extLst>
              <a:ext uri="{FF2B5EF4-FFF2-40B4-BE49-F238E27FC236}">
                <a16:creationId xmlns:a16="http://schemas.microsoft.com/office/drawing/2014/main" id="{7595CEB8-D5CF-B763-C7F9-B066D7082CA8}"/>
              </a:ext>
            </a:extLst>
          </p:cNvPr>
          <p:cNvSpPr>
            <a:spLocks noGrp="1"/>
          </p:cNvSpPr>
          <p:nvPr>
            <p:ph type="sldNum" sz="quarter" idx="11"/>
          </p:nvPr>
        </p:nvSpPr>
        <p:spPr/>
        <p:txBody>
          <a:bodyPr/>
          <a:lstStyle/>
          <a:p>
            <a:fld id="{7737D3DD-0AB3-4F16-99FA-6262B2B4036D}" type="slidenum">
              <a:rPr lang="en-MY" smtClean="0"/>
              <a:t>15</a:t>
            </a:fld>
            <a:endParaRPr lang="en-MY"/>
          </a:p>
        </p:txBody>
      </p:sp>
    </p:spTree>
    <p:extLst>
      <p:ext uri="{BB962C8B-B14F-4D97-AF65-F5344CB8AC3E}">
        <p14:creationId xmlns:p14="http://schemas.microsoft.com/office/powerpoint/2010/main" val="4215576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D1864-A44E-5F65-46FC-74E20A654AC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0B23AA4-DB35-1439-75EF-087A14CD1FFF}"/>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Some Practical Issues</a:t>
            </a:r>
          </a:p>
        </p:txBody>
      </p:sp>
      <p:sp>
        <p:nvSpPr>
          <p:cNvPr id="24" name="Rectangle 23">
            <a:extLst>
              <a:ext uri="{FF2B5EF4-FFF2-40B4-BE49-F238E27FC236}">
                <a16:creationId xmlns:a16="http://schemas.microsoft.com/office/drawing/2014/main" id="{024CBD92-63BA-EB7F-52C8-B724C98F6CFA}"/>
              </a:ext>
            </a:extLst>
          </p:cNvPr>
          <p:cNvSpPr/>
          <p:nvPr/>
        </p:nvSpPr>
        <p:spPr>
          <a:xfrm>
            <a:off x="848048" y="1565476"/>
            <a:ext cx="10110060" cy="420884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How to find out what people need</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How to decide what to design</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How to generate alternative designs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How to choose among alternatives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How to integrate interaction design activities with other lifecycle models</a:t>
            </a:r>
          </a:p>
        </p:txBody>
      </p:sp>
      <p:sp>
        <p:nvSpPr>
          <p:cNvPr id="4" name="Slide Number Placeholder 1">
            <a:extLst>
              <a:ext uri="{FF2B5EF4-FFF2-40B4-BE49-F238E27FC236}">
                <a16:creationId xmlns:a16="http://schemas.microsoft.com/office/drawing/2014/main" id="{A5974904-CAB3-BD16-A92D-1984B11B1B3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16</a:t>
            </a:fld>
            <a:endParaRPr lang="en-MY" dirty="0"/>
          </a:p>
        </p:txBody>
      </p:sp>
    </p:spTree>
    <p:extLst>
      <p:ext uri="{BB962C8B-B14F-4D97-AF65-F5344CB8AC3E}">
        <p14:creationId xmlns:p14="http://schemas.microsoft.com/office/powerpoint/2010/main" val="1375185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15ACD0-CF5C-022F-83E8-646148050A9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3791C8C-229F-A9E9-3326-EC205ADE4D9A}"/>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to find out what people need</a:t>
            </a:r>
          </a:p>
        </p:txBody>
      </p:sp>
      <p:sp>
        <p:nvSpPr>
          <p:cNvPr id="24" name="Rectangle 23">
            <a:extLst>
              <a:ext uri="{FF2B5EF4-FFF2-40B4-BE49-F238E27FC236}">
                <a16:creationId xmlns:a16="http://schemas.microsoft.com/office/drawing/2014/main" id="{A81FC321-0B9C-3607-47C6-20F27DF70574}"/>
              </a:ext>
            </a:extLst>
          </p:cNvPr>
          <p:cNvSpPr/>
          <p:nvPr/>
        </p:nvSpPr>
        <p:spPr>
          <a:xfrm>
            <a:off x="848048" y="1565476"/>
            <a:ext cx="10110060" cy="420884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Users rarely know what is possible</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Instead:</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Explore the problem space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Investigate potential users and their activities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Try out ideas with potential users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Focus on peoples’ goals, usability, and user experience goals, rather than expect stakeholders to articulate requirements</a:t>
            </a:r>
          </a:p>
        </p:txBody>
      </p:sp>
      <p:sp>
        <p:nvSpPr>
          <p:cNvPr id="4" name="Slide Number Placeholder 1">
            <a:extLst>
              <a:ext uri="{FF2B5EF4-FFF2-40B4-BE49-F238E27FC236}">
                <a16:creationId xmlns:a16="http://schemas.microsoft.com/office/drawing/2014/main" id="{5D559AE7-5227-F160-82F7-32603FAF885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17</a:t>
            </a:fld>
            <a:endParaRPr lang="en-MY" dirty="0"/>
          </a:p>
        </p:txBody>
      </p:sp>
    </p:spTree>
    <p:extLst>
      <p:ext uri="{BB962C8B-B14F-4D97-AF65-F5344CB8AC3E}">
        <p14:creationId xmlns:p14="http://schemas.microsoft.com/office/powerpoint/2010/main" val="1031152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D7F89-DED2-5365-C8AE-5ACB77B1444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827FFC9-7F0F-B8B2-D870-18860F0372E8}"/>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to decide what to design</a:t>
            </a:r>
          </a:p>
        </p:txBody>
      </p:sp>
      <p:sp>
        <p:nvSpPr>
          <p:cNvPr id="24" name="Rectangle 23">
            <a:extLst>
              <a:ext uri="{FF2B5EF4-FFF2-40B4-BE49-F238E27FC236}">
                <a16:creationId xmlns:a16="http://schemas.microsoft.com/office/drawing/2014/main" id="{1E1D6D53-8596-0074-E6DD-7D6B98212BF0}"/>
              </a:ext>
            </a:extLst>
          </p:cNvPr>
          <p:cNvSpPr/>
          <p:nvPr/>
        </p:nvSpPr>
        <p:spPr>
          <a:xfrm>
            <a:off x="848048" y="1565476"/>
            <a:ext cx="10110060" cy="4670509"/>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Explore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What is the current user experience?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Why is a change needed?</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How will this change improve the situation?</a:t>
            </a:r>
          </a:p>
          <a:p>
            <a:pPr algn="just">
              <a:lnSpc>
                <a:spcPct val="150000"/>
              </a:lnSpc>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Articulating the problem space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Team effort</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Explore different perspectives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Avoid incorrect assumptions and unsupported claims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7A729C1C-02A0-C1A2-E905-65E216B5E32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18</a:t>
            </a:fld>
            <a:endParaRPr lang="en-MY" dirty="0"/>
          </a:p>
        </p:txBody>
      </p:sp>
    </p:spTree>
    <p:extLst>
      <p:ext uri="{BB962C8B-B14F-4D97-AF65-F5344CB8AC3E}">
        <p14:creationId xmlns:p14="http://schemas.microsoft.com/office/powerpoint/2010/main" val="16881961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D6AF8D-8974-C410-7D0A-D531FB9F6C5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42E0112-4DAC-F4A7-ED08-FF534615BFB3}"/>
              </a:ext>
            </a:extLst>
          </p:cNvPr>
          <p:cNvSpPr txBox="1"/>
          <p:nvPr/>
        </p:nvSpPr>
        <p:spPr>
          <a:xfrm>
            <a:off x="713715" y="447634"/>
            <a:ext cx="1075340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to generate alternative designs</a:t>
            </a:r>
          </a:p>
        </p:txBody>
      </p:sp>
      <p:sp>
        <p:nvSpPr>
          <p:cNvPr id="24" name="Rectangle 23">
            <a:extLst>
              <a:ext uri="{FF2B5EF4-FFF2-40B4-BE49-F238E27FC236}">
                <a16:creationId xmlns:a16="http://schemas.microsoft.com/office/drawing/2014/main" id="{CBB8A247-9E48-EB17-7307-460F2767904C}"/>
              </a:ext>
            </a:extLst>
          </p:cNvPr>
          <p:cNvSpPr/>
          <p:nvPr/>
        </p:nvSpPr>
        <p:spPr>
          <a:xfrm>
            <a:off x="848048" y="1565476"/>
            <a:ext cx="10110060" cy="4670509"/>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Humans tend to stick with something that works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Considering alternatives helps identify better designs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Where do alternative designs come from?</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‘Flair and creativity’: research and synthesis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Cross-</a:t>
            </a:r>
            <a:r>
              <a:rPr lang="en-US" sz="2000" dirty="0" err="1">
                <a:solidFill>
                  <a:schemeClr val="tx1">
                    <a:lumMod val="65000"/>
                    <a:lumOff val="35000"/>
                  </a:schemeClr>
                </a:solidFill>
              </a:rPr>
              <a:t>fertilisation</a:t>
            </a:r>
            <a:r>
              <a:rPr lang="en-US" sz="2000" dirty="0">
                <a:solidFill>
                  <a:schemeClr val="tx1">
                    <a:lumMod val="65000"/>
                    <a:lumOff val="35000"/>
                  </a:schemeClr>
                </a:solidFill>
              </a:rPr>
              <a:t> of ideas from different perspectives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Users can generate different designs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Prompts to provoke thinking, e.g. SCAMPER</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Seek inspiration: other products and domain</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Different perspectives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Balancing constraints and trade-offs</a:t>
            </a:r>
          </a:p>
        </p:txBody>
      </p:sp>
      <p:sp>
        <p:nvSpPr>
          <p:cNvPr id="4" name="Slide Number Placeholder 1">
            <a:extLst>
              <a:ext uri="{FF2B5EF4-FFF2-40B4-BE49-F238E27FC236}">
                <a16:creationId xmlns:a16="http://schemas.microsoft.com/office/drawing/2014/main" id="{8FFAB5D3-43D8-A590-E247-4549482FAA6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19</a:t>
            </a:fld>
            <a:endParaRPr lang="en-MY" dirty="0"/>
          </a:p>
        </p:txBody>
      </p:sp>
    </p:spTree>
    <p:extLst>
      <p:ext uri="{BB962C8B-B14F-4D97-AF65-F5344CB8AC3E}">
        <p14:creationId xmlns:p14="http://schemas.microsoft.com/office/powerpoint/2010/main" val="3799992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F91112-E67B-52E0-5CE0-84E598D5ACC2}"/>
              </a:ext>
            </a:extLst>
          </p:cNvPr>
          <p:cNvSpPr txBox="1"/>
          <p:nvPr/>
        </p:nvSpPr>
        <p:spPr>
          <a:xfrm>
            <a:off x="1166992" y="1037034"/>
            <a:ext cx="823913" cy="646112"/>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01</a:t>
            </a:r>
          </a:p>
        </p:txBody>
      </p:sp>
      <p:sp>
        <p:nvSpPr>
          <p:cNvPr id="3" name="TextBox 2">
            <a:extLst>
              <a:ext uri="{FF2B5EF4-FFF2-40B4-BE49-F238E27FC236}">
                <a16:creationId xmlns:a16="http://schemas.microsoft.com/office/drawing/2014/main" id="{0BC73770-F834-B3F6-8C54-7A5C1249A7AA}"/>
              </a:ext>
            </a:extLst>
          </p:cNvPr>
          <p:cNvSpPr txBox="1"/>
          <p:nvPr/>
        </p:nvSpPr>
        <p:spPr>
          <a:xfrm>
            <a:off x="2094786" y="809201"/>
            <a:ext cx="9944814"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WHAT IS INVOLVED IN INTERACTION DESIGN</a:t>
            </a:r>
          </a:p>
        </p:txBody>
      </p:sp>
      <p:sp>
        <p:nvSpPr>
          <p:cNvPr id="4" name="TextBox 3">
            <a:extLst>
              <a:ext uri="{FF2B5EF4-FFF2-40B4-BE49-F238E27FC236}">
                <a16:creationId xmlns:a16="http://schemas.microsoft.com/office/drawing/2014/main" id="{BAF8E65B-A985-5225-3DBE-AE4CF54409A9}"/>
              </a:ext>
            </a:extLst>
          </p:cNvPr>
          <p:cNvSpPr txBox="1"/>
          <p:nvPr/>
        </p:nvSpPr>
        <p:spPr>
          <a:xfrm>
            <a:off x="1166992" y="1881922"/>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02</a:t>
            </a:r>
          </a:p>
        </p:txBody>
      </p:sp>
      <p:sp>
        <p:nvSpPr>
          <p:cNvPr id="6" name="TextBox 5">
            <a:extLst>
              <a:ext uri="{FF2B5EF4-FFF2-40B4-BE49-F238E27FC236}">
                <a16:creationId xmlns:a16="http://schemas.microsoft.com/office/drawing/2014/main" id="{2A3CD455-E96D-A90F-3D91-16AFB50725EE}"/>
              </a:ext>
            </a:extLst>
          </p:cNvPr>
          <p:cNvSpPr txBox="1"/>
          <p:nvPr/>
        </p:nvSpPr>
        <p:spPr>
          <a:xfrm>
            <a:off x="1166992" y="2748934"/>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03</a:t>
            </a:r>
          </a:p>
        </p:txBody>
      </p:sp>
      <p:sp>
        <p:nvSpPr>
          <p:cNvPr id="14" name="Slide Number Placeholder 13">
            <a:extLst>
              <a:ext uri="{FF2B5EF4-FFF2-40B4-BE49-F238E27FC236}">
                <a16:creationId xmlns:a16="http://schemas.microsoft.com/office/drawing/2014/main" id="{57082154-5F28-3427-0747-570968D9939E}"/>
              </a:ext>
            </a:extLst>
          </p:cNvPr>
          <p:cNvSpPr>
            <a:spLocks noGrp="1"/>
          </p:cNvSpPr>
          <p:nvPr>
            <p:ph type="sldNum" sz="quarter" idx="11"/>
          </p:nvPr>
        </p:nvSpPr>
        <p:spPr/>
        <p:txBody>
          <a:bodyPr/>
          <a:lstStyle/>
          <a:p>
            <a:fld id="{7737D3DD-0AB3-4F16-99FA-6262B2B4036D}" type="slidenum">
              <a:rPr lang="en-MY" smtClean="0"/>
              <a:t>2</a:t>
            </a:fld>
            <a:endParaRPr lang="en-MY"/>
          </a:p>
        </p:txBody>
      </p:sp>
      <p:sp>
        <p:nvSpPr>
          <p:cNvPr id="26" name="TextBox 25">
            <a:extLst>
              <a:ext uri="{FF2B5EF4-FFF2-40B4-BE49-F238E27FC236}">
                <a16:creationId xmlns:a16="http://schemas.microsoft.com/office/drawing/2014/main" id="{DC4E9F6C-91FE-5CC8-7FA1-70BB68B23BFA}"/>
              </a:ext>
            </a:extLst>
          </p:cNvPr>
          <p:cNvSpPr txBox="1"/>
          <p:nvPr/>
        </p:nvSpPr>
        <p:spPr>
          <a:xfrm>
            <a:off x="1166992" y="3650194"/>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04</a:t>
            </a:r>
          </a:p>
        </p:txBody>
      </p:sp>
      <p:sp>
        <p:nvSpPr>
          <p:cNvPr id="15" name="TextBox 14">
            <a:extLst>
              <a:ext uri="{FF2B5EF4-FFF2-40B4-BE49-F238E27FC236}">
                <a16:creationId xmlns:a16="http://schemas.microsoft.com/office/drawing/2014/main" id="{7EC946D2-7E11-A49F-CFDD-1AC8AF53C957}"/>
              </a:ext>
            </a:extLst>
          </p:cNvPr>
          <p:cNvSpPr txBox="1"/>
          <p:nvPr/>
        </p:nvSpPr>
        <p:spPr>
          <a:xfrm>
            <a:off x="2094786" y="1673955"/>
            <a:ext cx="6848491"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SOME PRACTICAL ISSUES</a:t>
            </a:r>
          </a:p>
        </p:txBody>
      </p:sp>
      <p:sp>
        <p:nvSpPr>
          <p:cNvPr id="16" name="TextBox 15">
            <a:extLst>
              <a:ext uri="{FF2B5EF4-FFF2-40B4-BE49-F238E27FC236}">
                <a16:creationId xmlns:a16="http://schemas.microsoft.com/office/drawing/2014/main" id="{A535CD31-F92E-8B2C-2DA9-5474A8A188F5}"/>
              </a:ext>
            </a:extLst>
          </p:cNvPr>
          <p:cNvSpPr txBox="1"/>
          <p:nvPr/>
        </p:nvSpPr>
        <p:spPr>
          <a:xfrm>
            <a:off x="2094786" y="2542483"/>
            <a:ext cx="7539867"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AGILEUX</a:t>
            </a:r>
          </a:p>
        </p:txBody>
      </p:sp>
      <p:sp>
        <p:nvSpPr>
          <p:cNvPr id="17" name="TextBox 16">
            <a:extLst>
              <a:ext uri="{FF2B5EF4-FFF2-40B4-BE49-F238E27FC236}">
                <a16:creationId xmlns:a16="http://schemas.microsoft.com/office/drawing/2014/main" id="{8EFC1AA5-6F7F-F747-4320-0EA3318DBD97}"/>
              </a:ext>
            </a:extLst>
          </p:cNvPr>
          <p:cNvSpPr txBox="1"/>
          <p:nvPr/>
        </p:nvSpPr>
        <p:spPr>
          <a:xfrm>
            <a:off x="2116313" y="3395047"/>
            <a:ext cx="7539866"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DESIGN PATTERNS</a:t>
            </a:r>
          </a:p>
        </p:txBody>
      </p:sp>
      <p:sp>
        <p:nvSpPr>
          <p:cNvPr id="5" name="TextBox 4">
            <a:extLst>
              <a:ext uri="{FF2B5EF4-FFF2-40B4-BE49-F238E27FC236}">
                <a16:creationId xmlns:a16="http://schemas.microsoft.com/office/drawing/2014/main" id="{0420BB45-13AF-FB6E-983E-F6156CDC24E6}"/>
              </a:ext>
            </a:extLst>
          </p:cNvPr>
          <p:cNvSpPr txBox="1"/>
          <p:nvPr/>
        </p:nvSpPr>
        <p:spPr>
          <a:xfrm>
            <a:off x="1166992" y="4502758"/>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05</a:t>
            </a:r>
          </a:p>
        </p:txBody>
      </p:sp>
      <p:sp>
        <p:nvSpPr>
          <p:cNvPr id="7" name="TextBox 6">
            <a:extLst>
              <a:ext uri="{FF2B5EF4-FFF2-40B4-BE49-F238E27FC236}">
                <a16:creationId xmlns:a16="http://schemas.microsoft.com/office/drawing/2014/main" id="{945DAA9E-D04A-E842-50D4-F8F456771895}"/>
              </a:ext>
            </a:extLst>
          </p:cNvPr>
          <p:cNvSpPr txBox="1"/>
          <p:nvPr/>
        </p:nvSpPr>
        <p:spPr>
          <a:xfrm>
            <a:off x="2116312" y="4247611"/>
            <a:ext cx="9046987" cy="1685077"/>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OPEN SOURCE RESOURCES &amp; TOOLS FOR INTERACTION DESIGN</a:t>
            </a:r>
          </a:p>
        </p:txBody>
      </p:sp>
    </p:spTree>
    <p:extLst>
      <p:ext uri="{BB962C8B-B14F-4D97-AF65-F5344CB8AC3E}">
        <p14:creationId xmlns:p14="http://schemas.microsoft.com/office/powerpoint/2010/main" val="261219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0000" decel="6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accel="20000" decel="6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20000" decel="6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accel="20000" decel="6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accel="20000" decel="6000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000" fill="hold"/>
                                        <p:tgtEl>
                                          <p:spTgt spid="26"/>
                                        </p:tgtEl>
                                        <p:attrNameLst>
                                          <p:attrName>ppt_x</p:attrName>
                                        </p:attrNameLst>
                                      </p:cBhvr>
                                      <p:tavLst>
                                        <p:tav tm="0">
                                          <p:val>
                                            <p:strVal val="#ppt_x"/>
                                          </p:val>
                                        </p:tav>
                                        <p:tav tm="100000">
                                          <p:val>
                                            <p:strVal val="#ppt_x"/>
                                          </p:val>
                                        </p:tav>
                                      </p:tavLst>
                                    </p:anim>
                                    <p:anim calcmode="lin" valueType="num">
                                      <p:cBhvr additive="base">
                                        <p:cTn id="24" dur="10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accel="20000" decel="6000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000" fill="hold"/>
                                        <p:tgtEl>
                                          <p:spTgt spid="15"/>
                                        </p:tgtEl>
                                        <p:attrNameLst>
                                          <p:attrName>ppt_x</p:attrName>
                                        </p:attrNameLst>
                                      </p:cBhvr>
                                      <p:tavLst>
                                        <p:tav tm="0">
                                          <p:val>
                                            <p:strVal val="#ppt_x"/>
                                          </p:val>
                                        </p:tav>
                                        <p:tav tm="100000">
                                          <p:val>
                                            <p:strVal val="#ppt_x"/>
                                          </p:val>
                                        </p:tav>
                                      </p:tavLst>
                                    </p:anim>
                                    <p:anim calcmode="lin" valueType="num">
                                      <p:cBhvr additive="base">
                                        <p:cTn id="28" dur="10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accel="20000" decel="6000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1000" fill="hold"/>
                                        <p:tgtEl>
                                          <p:spTgt spid="16"/>
                                        </p:tgtEl>
                                        <p:attrNameLst>
                                          <p:attrName>ppt_x</p:attrName>
                                        </p:attrNameLst>
                                      </p:cBhvr>
                                      <p:tavLst>
                                        <p:tav tm="0">
                                          <p:val>
                                            <p:strVal val="#ppt_x"/>
                                          </p:val>
                                        </p:tav>
                                        <p:tav tm="100000">
                                          <p:val>
                                            <p:strVal val="#ppt_x"/>
                                          </p:val>
                                        </p:tav>
                                      </p:tavLst>
                                    </p:anim>
                                    <p:anim calcmode="lin" valueType="num">
                                      <p:cBhvr additive="base">
                                        <p:cTn id="32" dur="10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accel="20000" decel="6000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1000" fill="hold"/>
                                        <p:tgtEl>
                                          <p:spTgt spid="17"/>
                                        </p:tgtEl>
                                        <p:attrNameLst>
                                          <p:attrName>ppt_x</p:attrName>
                                        </p:attrNameLst>
                                      </p:cBhvr>
                                      <p:tavLst>
                                        <p:tav tm="0">
                                          <p:val>
                                            <p:strVal val="#ppt_x"/>
                                          </p:val>
                                        </p:tav>
                                        <p:tav tm="100000">
                                          <p:val>
                                            <p:strVal val="#ppt_x"/>
                                          </p:val>
                                        </p:tav>
                                      </p:tavLst>
                                    </p:anim>
                                    <p:anim calcmode="lin" valueType="num">
                                      <p:cBhvr additive="base">
                                        <p:cTn id="36" dur="1000" fill="hold"/>
                                        <p:tgtEl>
                                          <p:spTgt spid="17"/>
                                        </p:tgtEl>
                                        <p:attrNameLst>
                                          <p:attrName>ppt_y</p:attrName>
                                        </p:attrNameLst>
                                      </p:cBhvr>
                                      <p:tavLst>
                                        <p:tav tm="0">
                                          <p:val>
                                            <p:strVal val="1+#ppt_h/2"/>
                                          </p:val>
                                        </p:tav>
                                        <p:tav tm="100000">
                                          <p:val>
                                            <p:strVal val="#ppt_y"/>
                                          </p:val>
                                        </p:tav>
                                      </p:tavLst>
                                    </p:anim>
                                  </p:childTnLst>
                                </p:cTn>
                              </p:par>
                              <p:par>
                                <p:cTn id="37" presetID="2" presetClass="entr" presetSubtype="4" accel="20000" decel="6000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1000" fill="hold"/>
                                        <p:tgtEl>
                                          <p:spTgt spid="5"/>
                                        </p:tgtEl>
                                        <p:attrNameLst>
                                          <p:attrName>ppt_x</p:attrName>
                                        </p:attrNameLst>
                                      </p:cBhvr>
                                      <p:tavLst>
                                        <p:tav tm="0">
                                          <p:val>
                                            <p:strVal val="#ppt_x"/>
                                          </p:val>
                                        </p:tav>
                                        <p:tav tm="100000">
                                          <p:val>
                                            <p:strVal val="#ppt_x"/>
                                          </p:val>
                                        </p:tav>
                                      </p:tavLst>
                                    </p:anim>
                                    <p:anim calcmode="lin" valueType="num">
                                      <p:cBhvr additive="base">
                                        <p:cTn id="40" dur="1000" fill="hold"/>
                                        <p:tgtEl>
                                          <p:spTgt spid="5"/>
                                        </p:tgtEl>
                                        <p:attrNameLst>
                                          <p:attrName>ppt_y</p:attrName>
                                        </p:attrNameLst>
                                      </p:cBhvr>
                                      <p:tavLst>
                                        <p:tav tm="0">
                                          <p:val>
                                            <p:strVal val="1+#ppt_h/2"/>
                                          </p:val>
                                        </p:tav>
                                        <p:tav tm="100000">
                                          <p:val>
                                            <p:strVal val="#ppt_y"/>
                                          </p:val>
                                        </p:tav>
                                      </p:tavLst>
                                    </p:anim>
                                  </p:childTnLst>
                                </p:cTn>
                              </p:par>
                              <p:par>
                                <p:cTn id="41" presetID="2" presetClass="entr" presetSubtype="4" accel="20000" decel="6000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1000" fill="hold"/>
                                        <p:tgtEl>
                                          <p:spTgt spid="7"/>
                                        </p:tgtEl>
                                        <p:attrNameLst>
                                          <p:attrName>ppt_x</p:attrName>
                                        </p:attrNameLst>
                                      </p:cBhvr>
                                      <p:tavLst>
                                        <p:tav tm="0">
                                          <p:val>
                                            <p:strVal val="#ppt_x"/>
                                          </p:val>
                                        </p:tav>
                                        <p:tav tm="100000">
                                          <p:val>
                                            <p:strVal val="#ppt_x"/>
                                          </p:val>
                                        </p:tav>
                                      </p:tavLst>
                                    </p:anim>
                                    <p:anim calcmode="lin" valueType="num">
                                      <p:cBhvr additive="base">
                                        <p:cTn id="44"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26" grpId="0"/>
      <p:bldP spid="15" grpId="0"/>
      <p:bldP spid="16" grpId="0"/>
      <p:bldP spid="17" grpId="0"/>
      <p:bldP spid="5"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C5EB7-B996-C08C-AF2B-285C7E3A860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B63420A-2783-9EA2-D1A2-61836B9F54F2}"/>
              </a:ext>
            </a:extLst>
          </p:cNvPr>
          <p:cNvSpPr txBox="1"/>
          <p:nvPr/>
        </p:nvSpPr>
        <p:spPr>
          <a:xfrm>
            <a:off x="713715" y="447634"/>
            <a:ext cx="1075340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to choose among alternatives</a:t>
            </a:r>
          </a:p>
        </p:txBody>
      </p:sp>
      <p:sp>
        <p:nvSpPr>
          <p:cNvPr id="24" name="Rectangle 23">
            <a:extLst>
              <a:ext uri="{FF2B5EF4-FFF2-40B4-BE49-F238E27FC236}">
                <a16:creationId xmlns:a16="http://schemas.microsoft.com/office/drawing/2014/main" id="{1062F3AE-EC24-94FA-F12E-783E2BA0C4D5}"/>
              </a:ext>
            </a:extLst>
          </p:cNvPr>
          <p:cNvSpPr/>
          <p:nvPr/>
        </p:nvSpPr>
        <p:spPr>
          <a:xfrm>
            <a:off x="848048" y="1565476"/>
            <a:ext cx="10110060" cy="4670509"/>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Interaction design focuses on externally-visible and measurable behavior </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Technical feasibility</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Evaluation with users or peers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Prototypes not static documentation because behavior is key</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A/B Testing</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Online method to inform choice between alternatives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Nontrivial to set appropriate metrics and choose user group sets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Quality thresholds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Different stakeholder groups have different quality thresholds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Usability and user experience goals lead to relevant criteria</a:t>
            </a:r>
          </a:p>
        </p:txBody>
      </p:sp>
      <p:sp>
        <p:nvSpPr>
          <p:cNvPr id="4" name="Slide Number Placeholder 1">
            <a:extLst>
              <a:ext uri="{FF2B5EF4-FFF2-40B4-BE49-F238E27FC236}">
                <a16:creationId xmlns:a16="http://schemas.microsoft.com/office/drawing/2014/main" id="{650FDA3A-2D80-B43B-C33D-67840270ECB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20</a:t>
            </a:fld>
            <a:endParaRPr lang="en-MY" dirty="0"/>
          </a:p>
        </p:txBody>
      </p:sp>
    </p:spTree>
    <p:extLst>
      <p:ext uri="{BB962C8B-B14F-4D97-AF65-F5344CB8AC3E}">
        <p14:creationId xmlns:p14="http://schemas.microsoft.com/office/powerpoint/2010/main" val="156425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50057C-3A2B-837F-C7B7-FAB1749AFB2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12230BA-FAA7-C697-0904-BC4B0B4E6ACF}"/>
              </a:ext>
            </a:extLst>
          </p:cNvPr>
          <p:cNvSpPr txBox="1"/>
          <p:nvPr/>
        </p:nvSpPr>
        <p:spPr>
          <a:xfrm>
            <a:off x="713715" y="447634"/>
            <a:ext cx="10753402"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to integrate ID activities within other models</a:t>
            </a:r>
          </a:p>
        </p:txBody>
      </p:sp>
      <p:sp>
        <p:nvSpPr>
          <p:cNvPr id="24" name="Rectangle 23">
            <a:extLst>
              <a:ext uri="{FF2B5EF4-FFF2-40B4-BE49-F238E27FC236}">
                <a16:creationId xmlns:a16="http://schemas.microsoft.com/office/drawing/2014/main" id="{5481682E-8AE1-BB21-EE72-B36197EDEBD5}"/>
              </a:ext>
            </a:extLst>
          </p:cNvPr>
          <p:cNvSpPr/>
          <p:nvPr/>
        </p:nvSpPr>
        <p:spPr>
          <a:xfrm>
            <a:off x="1035386" y="2060776"/>
            <a:ext cx="10110060"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Integrating interaction design activities in lifecycle models from other disciplines requires careful planning</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Software development lifecycle models are prominent</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Integrating with agile software development:</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It incorporates tight iterations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It champions early and regular feedback</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It handles emergent requirements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It aims to strike a balance between flexibility and structure</a:t>
            </a:r>
          </a:p>
        </p:txBody>
      </p:sp>
      <p:sp>
        <p:nvSpPr>
          <p:cNvPr id="4" name="Slide Number Placeholder 1">
            <a:extLst>
              <a:ext uri="{FF2B5EF4-FFF2-40B4-BE49-F238E27FC236}">
                <a16:creationId xmlns:a16="http://schemas.microsoft.com/office/drawing/2014/main" id="{C34B7A9D-0BED-61CD-66B9-CE5558CEA2A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21</a:t>
            </a:fld>
            <a:endParaRPr lang="en-MY" dirty="0"/>
          </a:p>
        </p:txBody>
      </p:sp>
    </p:spTree>
    <p:extLst>
      <p:ext uri="{BB962C8B-B14F-4D97-AF65-F5344CB8AC3E}">
        <p14:creationId xmlns:p14="http://schemas.microsoft.com/office/powerpoint/2010/main" val="3415039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3892A0-2C8A-543B-0040-252AF24F23E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71EFAEA-F5E8-A877-6F73-BAB33FFC3CAF}"/>
              </a:ext>
            </a:extLst>
          </p:cNvPr>
          <p:cNvSpPr txBox="1"/>
          <p:nvPr/>
        </p:nvSpPr>
        <p:spPr>
          <a:xfrm>
            <a:off x="7277100" y="1782972"/>
            <a:ext cx="4383010" cy="923330"/>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AGILE</a:t>
            </a:r>
            <a:r>
              <a:rPr lang="en-US" sz="5400" b="1" kern="0" dirty="0">
                <a:solidFill>
                  <a:srgbClr val="C04C4C"/>
                </a:solidFill>
                <a:latin typeface="+mj-lt"/>
              </a:rPr>
              <a:t>UX</a:t>
            </a:r>
          </a:p>
        </p:txBody>
      </p:sp>
      <p:sp>
        <p:nvSpPr>
          <p:cNvPr id="2" name="Slide Number Placeholder 1">
            <a:extLst>
              <a:ext uri="{FF2B5EF4-FFF2-40B4-BE49-F238E27FC236}">
                <a16:creationId xmlns:a16="http://schemas.microsoft.com/office/drawing/2014/main" id="{A99D6DD7-B8D9-4CC0-1234-BA4065A69F35}"/>
              </a:ext>
            </a:extLst>
          </p:cNvPr>
          <p:cNvSpPr>
            <a:spLocks noGrp="1"/>
          </p:cNvSpPr>
          <p:nvPr>
            <p:ph type="sldNum" sz="quarter" idx="11"/>
          </p:nvPr>
        </p:nvSpPr>
        <p:spPr/>
        <p:txBody>
          <a:bodyPr/>
          <a:lstStyle/>
          <a:p>
            <a:fld id="{7737D3DD-0AB3-4F16-99FA-6262B2B4036D}" type="slidenum">
              <a:rPr lang="en-MY" smtClean="0"/>
              <a:t>22</a:t>
            </a:fld>
            <a:endParaRPr lang="en-MY"/>
          </a:p>
        </p:txBody>
      </p:sp>
    </p:spTree>
    <p:extLst>
      <p:ext uri="{BB962C8B-B14F-4D97-AF65-F5344CB8AC3E}">
        <p14:creationId xmlns:p14="http://schemas.microsoft.com/office/powerpoint/2010/main" val="23346907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F7C04-945B-A4F8-4BA2-D947B73BA0F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BE93637-B30A-7509-AD51-7FF53D61B1AE}"/>
              </a:ext>
            </a:extLst>
          </p:cNvPr>
          <p:cNvSpPr txBox="1"/>
          <p:nvPr/>
        </p:nvSpPr>
        <p:spPr>
          <a:xfrm>
            <a:off x="713715" y="447634"/>
            <a:ext cx="1075340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Technical Debt in UX</a:t>
            </a:r>
          </a:p>
        </p:txBody>
      </p:sp>
      <p:sp>
        <p:nvSpPr>
          <p:cNvPr id="24" name="Rectangle 23">
            <a:extLst>
              <a:ext uri="{FF2B5EF4-FFF2-40B4-BE49-F238E27FC236}">
                <a16:creationId xmlns:a16="http://schemas.microsoft.com/office/drawing/2014/main" id="{DDC28764-143D-73FD-0F79-00E257ED6C49}"/>
              </a:ext>
            </a:extLst>
          </p:cNvPr>
          <p:cNvSpPr/>
          <p:nvPr/>
        </p:nvSpPr>
        <p:spPr>
          <a:xfrm>
            <a:off x="1035386" y="1472297"/>
            <a:ext cx="10110060" cy="420884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Making compromises that are expedient in short term, but cause problems in long term</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Refactoring to correct pragmatic trade-offs </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UX debt arises from trade-offs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A history of neglecting UX</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Large portfolio of products developed independently</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4D428D27-EC4F-FE78-08B8-C5124AF20C1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23</a:t>
            </a:fld>
            <a:endParaRPr lang="en-MY" dirty="0"/>
          </a:p>
        </p:txBody>
      </p:sp>
    </p:spTree>
    <p:extLst>
      <p:ext uri="{BB962C8B-B14F-4D97-AF65-F5344CB8AC3E}">
        <p14:creationId xmlns:p14="http://schemas.microsoft.com/office/powerpoint/2010/main" val="20697076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B28021-72D4-0802-28AD-B38E96AF287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3B068FD-6C54-0A0E-E97F-A3B36CA50A2D}"/>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Agile Development</a:t>
            </a:r>
          </a:p>
        </p:txBody>
      </p:sp>
      <p:sp>
        <p:nvSpPr>
          <p:cNvPr id="24" name="Rectangle 23">
            <a:extLst>
              <a:ext uri="{FF2B5EF4-FFF2-40B4-BE49-F238E27FC236}">
                <a16:creationId xmlns:a16="http://schemas.microsoft.com/office/drawing/2014/main" id="{A6BC4A66-CE7F-6C9F-B8D1-9AED2E1BBDE9}"/>
              </a:ext>
            </a:extLst>
          </p:cNvPr>
          <p:cNvSpPr/>
          <p:nvPr/>
        </p:nvSpPr>
        <p:spPr>
          <a:xfrm>
            <a:off x="1106662" y="1555410"/>
            <a:ext cx="9967508"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Short (one to three week) timeboxes of iterative development (sprint, iteration, cycle)</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Early and repeated customer/user feedback</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Re-prioritization of work based on customer or user feedback so that emergent requirements can be handled</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Many approaches, for example, </a:t>
            </a:r>
            <a:r>
              <a:rPr lang="en-US" sz="2000" dirty="0" err="1">
                <a:solidFill>
                  <a:schemeClr val="tx1">
                    <a:lumMod val="65000"/>
                    <a:lumOff val="35000"/>
                  </a:schemeClr>
                </a:solidFill>
              </a:rPr>
              <a:t>eXtreme</a:t>
            </a:r>
            <a:r>
              <a:rPr lang="en-US" sz="2000" dirty="0">
                <a:solidFill>
                  <a:schemeClr val="tx1">
                    <a:lumMod val="65000"/>
                    <a:lumOff val="35000"/>
                  </a:schemeClr>
                </a:solidFill>
              </a:rPr>
              <a:t> Programming (XP), Scrum, Kanban, and DSDM </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5A566DFB-8B82-8AA2-2A77-4C71EBEE213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24</a:t>
            </a:fld>
            <a:endParaRPr lang="en-MY" dirty="0"/>
          </a:p>
        </p:txBody>
      </p:sp>
    </p:spTree>
    <p:extLst>
      <p:ext uri="{BB962C8B-B14F-4D97-AF65-F5344CB8AC3E}">
        <p14:creationId xmlns:p14="http://schemas.microsoft.com/office/powerpoint/2010/main" val="39653768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94F1B-4796-A377-4F7B-FBF2D7EBC06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4434B18-696D-02DC-0CB1-E18414997EE3}"/>
              </a:ext>
            </a:extLst>
          </p:cNvPr>
          <p:cNvSpPr txBox="1"/>
          <p:nvPr/>
        </p:nvSpPr>
        <p:spPr>
          <a:xfrm>
            <a:off x="963787" y="466684"/>
            <a:ext cx="10253258"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AgileUX</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6EE28D62-7296-22BC-89D9-AD12D608EB8B}"/>
              </a:ext>
            </a:extLst>
          </p:cNvPr>
          <p:cNvSpPr/>
          <p:nvPr/>
        </p:nvSpPr>
        <p:spPr>
          <a:xfrm>
            <a:off x="1106662" y="1555410"/>
            <a:ext cx="9967508"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Integrates techniques from interaction design and agile methods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err="1">
                <a:solidFill>
                  <a:schemeClr val="tx1">
                    <a:lumMod val="65000"/>
                    <a:lumOff val="35000"/>
                  </a:schemeClr>
                </a:solidFill>
              </a:rPr>
              <a:t>AgileUX</a:t>
            </a:r>
            <a:r>
              <a:rPr lang="en-US" sz="2000" dirty="0">
                <a:solidFill>
                  <a:schemeClr val="tx1">
                    <a:lumMod val="65000"/>
                    <a:lumOff val="35000"/>
                  </a:schemeClr>
                </a:solidFill>
              </a:rPr>
              <a:t> requires balancing research and reflection for good UX with rapid iterations incorporating user feedback</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 Agile iterations, requirements are elaborated and re-</a:t>
            </a:r>
            <a:r>
              <a:rPr lang="en-US" sz="2000" dirty="0" err="1">
                <a:solidFill>
                  <a:schemeClr val="tx1">
                    <a:lumMod val="65000"/>
                    <a:lumOff val="35000"/>
                  </a:schemeClr>
                </a:solidFill>
              </a:rPr>
              <a:t>prioritised</a:t>
            </a:r>
            <a:r>
              <a:rPr lang="en-US" sz="2000" dirty="0">
                <a:solidFill>
                  <a:schemeClr val="tx1">
                    <a:lumMod val="65000"/>
                    <a:lumOff val="35000"/>
                  </a:schemeClr>
                </a:solidFill>
              </a:rPr>
              <a:t>, rather than specified up-front</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CCACCA77-DC1D-D2EE-06CA-9A2DADE32DB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25</a:t>
            </a:fld>
            <a:endParaRPr lang="en-MY" dirty="0"/>
          </a:p>
        </p:txBody>
      </p:sp>
    </p:spTree>
    <p:extLst>
      <p:ext uri="{BB962C8B-B14F-4D97-AF65-F5344CB8AC3E}">
        <p14:creationId xmlns:p14="http://schemas.microsoft.com/office/powerpoint/2010/main" val="38964648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81F635-D3F9-A89F-E900-5D1521F6FE1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D621A53-D815-495F-C365-B32E8B53BEA0}"/>
              </a:ext>
            </a:extLst>
          </p:cNvPr>
          <p:cNvSpPr txBox="1"/>
          <p:nvPr/>
        </p:nvSpPr>
        <p:spPr>
          <a:xfrm>
            <a:off x="963787" y="466684"/>
            <a:ext cx="10253258"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AgileUX</a:t>
            </a:r>
            <a:r>
              <a:rPr lang="en-US" sz="4400" dirty="0">
                <a:solidFill>
                  <a:schemeClr val="tx1">
                    <a:lumMod val="75000"/>
                    <a:lumOff val="25000"/>
                  </a:schemeClr>
                </a:solidFill>
                <a:latin typeface="+mj-lt"/>
              </a:rPr>
              <a:t> (cont.)</a:t>
            </a:r>
          </a:p>
        </p:txBody>
      </p:sp>
      <p:sp>
        <p:nvSpPr>
          <p:cNvPr id="24" name="Rectangle 23">
            <a:extLst>
              <a:ext uri="{FF2B5EF4-FFF2-40B4-BE49-F238E27FC236}">
                <a16:creationId xmlns:a16="http://schemas.microsoft.com/office/drawing/2014/main" id="{C19BCF77-C363-8645-A74C-1A900041383A}"/>
              </a:ext>
            </a:extLst>
          </p:cNvPr>
          <p:cNvSpPr/>
          <p:nvPr/>
        </p:nvSpPr>
        <p:spPr>
          <a:xfrm>
            <a:off x="1106662" y="1555410"/>
            <a:ext cx="9967508" cy="420884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All techniques in UX are still relevant, but when to use and how much needs careful planning</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Focus on product, not design, as deliverable </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Cross-functional teams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Three practical areas: user research, aligning work practices, and documentation</a:t>
            </a:r>
          </a:p>
        </p:txBody>
      </p:sp>
      <p:sp>
        <p:nvSpPr>
          <p:cNvPr id="4" name="Slide Number Placeholder 1">
            <a:extLst>
              <a:ext uri="{FF2B5EF4-FFF2-40B4-BE49-F238E27FC236}">
                <a16:creationId xmlns:a16="http://schemas.microsoft.com/office/drawing/2014/main" id="{903D431E-F46B-038A-3AFB-316CE37D93E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26</a:t>
            </a:fld>
            <a:endParaRPr lang="en-MY" dirty="0"/>
          </a:p>
        </p:txBody>
      </p:sp>
    </p:spTree>
    <p:extLst>
      <p:ext uri="{BB962C8B-B14F-4D97-AF65-F5344CB8AC3E}">
        <p14:creationId xmlns:p14="http://schemas.microsoft.com/office/powerpoint/2010/main" val="29769358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A6A793-2194-FB2C-0A10-B1C7832925D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31323CC-692C-D786-9681-1E6B95F9276D}"/>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User Research</a:t>
            </a:r>
          </a:p>
        </p:txBody>
      </p:sp>
      <p:sp>
        <p:nvSpPr>
          <p:cNvPr id="24" name="Rectangle 23">
            <a:extLst>
              <a:ext uri="{FF2B5EF4-FFF2-40B4-BE49-F238E27FC236}">
                <a16:creationId xmlns:a16="http://schemas.microsoft.com/office/drawing/2014/main" id="{DE28B1E7-CF6B-C2FD-7683-8BAE9A87D01E}"/>
              </a:ext>
            </a:extLst>
          </p:cNvPr>
          <p:cNvSpPr/>
          <p:nvPr/>
        </p:nvSpPr>
        <p:spPr>
          <a:xfrm>
            <a:off x="1106662" y="1555410"/>
            <a:ext cx="9967508"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Seeks to </a:t>
            </a:r>
            <a:r>
              <a:rPr lang="en-US" sz="2000" dirty="0" err="1">
                <a:solidFill>
                  <a:schemeClr val="tx1">
                    <a:lumMod val="65000"/>
                    <a:lumOff val="35000"/>
                  </a:schemeClr>
                </a:solidFill>
              </a:rPr>
              <a:t>characterise</a:t>
            </a:r>
            <a:r>
              <a:rPr lang="en-US" sz="2000" dirty="0">
                <a:solidFill>
                  <a:schemeClr val="tx1">
                    <a:lumMod val="65000"/>
                    <a:lumOff val="35000"/>
                  </a:schemeClr>
                </a:solidFill>
              </a:rPr>
              <a:t> users, tasks, and context through data gathering and analysis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Detailed user research cannot be fitted within a limited timebox</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Some user research can be performed in iteration 0 (zero), before implementation starts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Ongoing program of user research over a longer period of time</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E0651185-0AC0-D5E8-605B-E62FFD1D577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27</a:t>
            </a:fld>
            <a:endParaRPr lang="en-MY" dirty="0"/>
          </a:p>
        </p:txBody>
      </p:sp>
    </p:spTree>
    <p:extLst>
      <p:ext uri="{BB962C8B-B14F-4D97-AF65-F5344CB8AC3E}">
        <p14:creationId xmlns:p14="http://schemas.microsoft.com/office/powerpoint/2010/main" val="38396318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AD10CE2-6521-08C5-334A-DEC5F5FB30A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075366F-BE7E-2D62-8BF4-128649C5BECD}"/>
              </a:ext>
            </a:extLst>
          </p:cNvPr>
          <p:cNvSpPr txBox="1"/>
          <p:nvPr/>
        </p:nvSpPr>
        <p:spPr>
          <a:xfrm>
            <a:off x="963787" y="466684"/>
            <a:ext cx="10253258"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LeanUX</a:t>
            </a:r>
            <a:endParaRPr lang="en-US"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D7C73A28-B4CB-31AA-7BB1-9B4407965C58}"/>
              </a:ext>
            </a:extLst>
          </p:cNvPr>
          <p:cNvSpPr/>
          <p:nvPr/>
        </p:nvSpPr>
        <p:spPr>
          <a:xfrm>
            <a:off x="1106661" y="1382302"/>
            <a:ext cx="9967508" cy="190052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Build evidence for design decisions by creating and deploying products quickly to get real user feedback</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Tight iterations of build-measure-learn</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Minimum viable product tests assumptions</a:t>
            </a:r>
          </a:p>
        </p:txBody>
      </p:sp>
      <p:sp>
        <p:nvSpPr>
          <p:cNvPr id="4" name="Slide Number Placeholder 1">
            <a:extLst>
              <a:ext uri="{FF2B5EF4-FFF2-40B4-BE49-F238E27FC236}">
                <a16:creationId xmlns:a16="http://schemas.microsoft.com/office/drawing/2014/main" id="{514D46AD-470F-EFD3-9D34-05C85577B55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28</a:t>
            </a:fld>
            <a:endParaRPr lang="en-MY" dirty="0"/>
          </a:p>
        </p:txBody>
      </p:sp>
      <p:pic>
        <p:nvPicPr>
          <p:cNvPr id="2" name="Picture 1" descr="Chart depicting the Lean UX process, with Outcomes, assumptions and hypothesis, Design it, Create an MVP, Research and Learning.">
            <a:extLst>
              <a:ext uri="{FF2B5EF4-FFF2-40B4-BE49-F238E27FC236}">
                <a16:creationId xmlns:a16="http://schemas.microsoft.com/office/drawing/2014/main" id="{48D042D8-0B77-BF7E-973B-A818B4AD70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8233" y="3282822"/>
            <a:ext cx="5004363" cy="2624930"/>
          </a:xfrm>
          <a:prstGeom prst="rect">
            <a:avLst/>
          </a:prstGeom>
        </p:spPr>
      </p:pic>
      <p:sp>
        <p:nvSpPr>
          <p:cNvPr id="3" name="Rectangle 2">
            <a:extLst>
              <a:ext uri="{FF2B5EF4-FFF2-40B4-BE49-F238E27FC236}">
                <a16:creationId xmlns:a16="http://schemas.microsoft.com/office/drawing/2014/main" id="{C803CE2D-F553-EFEE-6374-9767330698F6}"/>
              </a:ext>
            </a:extLst>
          </p:cNvPr>
          <p:cNvSpPr/>
          <p:nvPr/>
        </p:nvSpPr>
        <p:spPr>
          <a:xfrm>
            <a:off x="2016790" y="6018750"/>
            <a:ext cx="8147248" cy="307777"/>
          </a:xfrm>
          <a:prstGeom prst="rect">
            <a:avLst/>
          </a:prstGeom>
        </p:spPr>
        <p:txBody>
          <a:bodyPr wrap="square">
            <a:spAutoFit/>
          </a:bodyPr>
          <a:lstStyle/>
          <a:p>
            <a:pPr algn="ctr"/>
            <a:r>
              <a:rPr lang="en-GB" sz="1400" dirty="0">
                <a:solidFill>
                  <a:schemeClr val="tx1">
                    <a:lumMod val="65000"/>
                    <a:lumOff val="35000"/>
                  </a:schemeClr>
                </a:solidFill>
              </a:rPr>
              <a:t>Source: Gothelf, J. with J. Seiden (2016) Lean UX, 2nd edition, O’Reilly. </a:t>
            </a:r>
          </a:p>
        </p:txBody>
      </p:sp>
    </p:spTree>
    <p:extLst>
      <p:ext uri="{BB962C8B-B14F-4D97-AF65-F5344CB8AC3E}">
        <p14:creationId xmlns:p14="http://schemas.microsoft.com/office/powerpoint/2010/main" val="26693132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71182BE-8BF7-307D-6A1B-968FD0C1A34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DA06C38-D77D-5A83-50B7-FA6D41306AFC}"/>
              </a:ext>
            </a:extLst>
          </p:cNvPr>
          <p:cNvSpPr txBox="1"/>
          <p:nvPr/>
        </p:nvSpPr>
        <p:spPr>
          <a:xfrm>
            <a:off x="963787" y="466684"/>
            <a:ext cx="10253258" cy="769441"/>
          </a:xfrm>
          <a:prstGeom prst="rect">
            <a:avLst/>
          </a:prstGeom>
          <a:noFill/>
        </p:spPr>
        <p:txBody>
          <a:bodyPr wrap="square" rtlCol="0">
            <a:spAutoFit/>
          </a:bodyPr>
          <a:lstStyle/>
          <a:p>
            <a:pPr algn="ctr"/>
            <a:r>
              <a:rPr lang="en-US" sz="4400" dirty="0" err="1">
                <a:solidFill>
                  <a:schemeClr val="tx1">
                    <a:lumMod val="75000"/>
                    <a:lumOff val="25000"/>
                  </a:schemeClr>
                </a:solidFill>
                <a:latin typeface="+mj-lt"/>
              </a:rPr>
              <a:t>LeanUX</a:t>
            </a:r>
            <a:r>
              <a:rPr lang="en-US" sz="4400" dirty="0">
                <a:solidFill>
                  <a:schemeClr val="tx1">
                    <a:lumMod val="75000"/>
                    <a:lumOff val="25000"/>
                  </a:schemeClr>
                </a:solidFill>
                <a:latin typeface="+mj-lt"/>
              </a:rPr>
              <a:t> Canvas</a:t>
            </a:r>
          </a:p>
        </p:txBody>
      </p:sp>
      <p:sp>
        <p:nvSpPr>
          <p:cNvPr id="24" name="Rectangle 23">
            <a:extLst>
              <a:ext uri="{FF2B5EF4-FFF2-40B4-BE49-F238E27FC236}">
                <a16:creationId xmlns:a16="http://schemas.microsoft.com/office/drawing/2014/main" id="{F2FD879D-A43E-FECF-7BA5-A162F9E6B065}"/>
              </a:ext>
            </a:extLst>
          </p:cNvPr>
          <p:cNvSpPr/>
          <p:nvPr/>
        </p:nvSpPr>
        <p:spPr>
          <a:xfrm>
            <a:off x="1106662" y="1555410"/>
            <a:ext cx="9967508"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Seeks to </a:t>
            </a:r>
            <a:r>
              <a:rPr lang="en-US" sz="2000" dirty="0" err="1">
                <a:solidFill>
                  <a:schemeClr val="tx1">
                    <a:lumMod val="65000"/>
                    <a:lumOff val="35000"/>
                  </a:schemeClr>
                </a:solidFill>
              </a:rPr>
              <a:t>characterise</a:t>
            </a:r>
            <a:r>
              <a:rPr lang="en-US" sz="2000" dirty="0">
                <a:solidFill>
                  <a:schemeClr val="tx1">
                    <a:lumMod val="65000"/>
                    <a:lumOff val="35000"/>
                  </a:schemeClr>
                </a:solidFill>
              </a:rPr>
              <a:t> users, tasks, and context through data gathering and analysis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Detailed user research cannot be fitted within a limited timebox</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Some user research can be performed in iteration 0 (zero), before implementation starts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Ongoing program of user research over a longer period of time</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4C999B37-9971-FCE6-A738-DCB4930BCBB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29</a:t>
            </a:fld>
            <a:endParaRPr lang="en-MY" dirty="0"/>
          </a:p>
        </p:txBody>
      </p:sp>
    </p:spTree>
    <p:extLst>
      <p:ext uri="{BB962C8B-B14F-4D97-AF65-F5344CB8AC3E}">
        <p14:creationId xmlns:p14="http://schemas.microsoft.com/office/powerpoint/2010/main" val="3512572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1DAED3-1FAE-62B3-01CA-2CFFA96BB70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653D112-937F-C422-88F7-4A329C5BA2C3}"/>
              </a:ext>
            </a:extLst>
          </p:cNvPr>
          <p:cNvSpPr txBox="1"/>
          <p:nvPr/>
        </p:nvSpPr>
        <p:spPr>
          <a:xfrm>
            <a:off x="7277100" y="1782972"/>
            <a:ext cx="4383010" cy="3416320"/>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WHAT IS INVOLVED IN</a:t>
            </a:r>
          </a:p>
          <a:p>
            <a:pPr algn="ctr"/>
            <a:r>
              <a:rPr lang="en-US" sz="4800" b="1" kern="0" dirty="0">
                <a:solidFill>
                  <a:srgbClr val="C04C4C"/>
                </a:solidFill>
                <a:latin typeface="+mj-lt"/>
              </a:rPr>
              <a:t>INTERACTION</a:t>
            </a:r>
            <a:r>
              <a:rPr lang="en-US" sz="5400" b="1" kern="0" dirty="0">
                <a:solidFill>
                  <a:srgbClr val="C04C4C"/>
                </a:solidFill>
                <a:latin typeface="+mj-lt"/>
              </a:rPr>
              <a:t> DESIGN</a:t>
            </a:r>
          </a:p>
        </p:txBody>
      </p:sp>
      <p:sp>
        <p:nvSpPr>
          <p:cNvPr id="2" name="Slide Number Placeholder 1">
            <a:extLst>
              <a:ext uri="{FF2B5EF4-FFF2-40B4-BE49-F238E27FC236}">
                <a16:creationId xmlns:a16="http://schemas.microsoft.com/office/drawing/2014/main" id="{749C2D68-CEA8-024C-9CDC-21D8AF977321}"/>
              </a:ext>
            </a:extLst>
          </p:cNvPr>
          <p:cNvSpPr>
            <a:spLocks noGrp="1"/>
          </p:cNvSpPr>
          <p:nvPr>
            <p:ph type="sldNum" sz="quarter" idx="11"/>
          </p:nvPr>
        </p:nvSpPr>
        <p:spPr/>
        <p:txBody>
          <a:bodyPr/>
          <a:lstStyle/>
          <a:p>
            <a:fld id="{7737D3DD-0AB3-4F16-99FA-6262B2B4036D}" type="slidenum">
              <a:rPr lang="en-MY" smtClean="0"/>
              <a:t>3</a:t>
            </a:fld>
            <a:endParaRPr lang="en-MY"/>
          </a:p>
        </p:txBody>
      </p:sp>
    </p:spTree>
    <p:extLst>
      <p:ext uri="{BB962C8B-B14F-4D97-AF65-F5344CB8AC3E}">
        <p14:creationId xmlns:p14="http://schemas.microsoft.com/office/powerpoint/2010/main" val="13866026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0E0AB01-2F0E-9937-CC1D-04639CC50C40}"/>
            </a:ext>
          </a:extLst>
        </p:cNvPr>
        <p:cNvGrpSpPr/>
        <p:nvPr/>
      </p:nvGrpSpPr>
      <p:grpSpPr>
        <a:xfrm>
          <a:off x="0" y="0"/>
          <a:ext cx="0" cy="0"/>
          <a:chOff x="0" y="0"/>
          <a:chExt cx="0" cy="0"/>
        </a:xfrm>
      </p:grpSpPr>
      <p:sp>
        <p:nvSpPr>
          <p:cNvPr id="5" name="Slide Number Placeholder 1">
            <a:extLst>
              <a:ext uri="{FF2B5EF4-FFF2-40B4-BE49-F238E27FC236}">
                <a16:creationId xmlns:a16="http://schemas.microsoft.com/office/drawing/2014/main" id="{A53B039E-34D6-B7CC-E29D-73412045CCB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30</a:t>
            </a:fld>
            <a:endParaRPr lang="en-MY" dirty="0"/>
          </a:p>
        </p:txBody>
      </p:sp>
      <p:sp>
        <p:nvSpPr>
          <p:cNvPr id="3" name="Rectangle 2">
            <a:extLst>
              <a:ext uri="{FF2B5EF4-FFF2-40B4-BE49-F238E27FC236}">
                <a16:creationId xmlns:a16="http://schemas.microsoft.com/office/drawing/2014/main" id="{D305DC62-FCF7-0E10-9D13-D692B424D787}"/>
              </a:ext>
            </a:extLst>
          </p:cNvPr>
          <p:cNvSpPr/>
          <p:nvPr/>
        </p:nvSpPr>
        <p:spPr>
          <a:xfrm>
            <a:off x="3077724" y="6156022"/>
            <a:ext cx="6025384" cy="276999"/>
          </a:xfrm>
          <a:prstGeom prst="rect">
            <a:avLst/>
          </a:prstGeom>
        </p:spPr>
        <p:txBody>
          <a:bodyPr wrap="square">
            <a:spAutoFit/>
          </a:bodyPr>
          <a:lstStyle/>
          <a:p>
            <a:pPr algn="ctr"/>
            <a:r>
              <a:rPr lang="en-GB" sz="1200" i="1" dirty="0">
                <a:solidFill>
                  <a:schemeClr val="tx1">
                    <a:lumMod val="65000"/>
                    <a:lumOff val="35000"/>
                  </a:schemeClr>
                </a:solidFill>
              </a:rPr>
              <a:t>Source: </a:t>
            </a:r>
            <a:r>
              <a:rPr lang="en-GB" sz="1200" dirty="0">
                <a:solidFill>
                  <a:schemeClr val="tx1">
                    <a:lumMod val="65000"/>
                    <a:lumOff val="35000"/>
                  </a:schemeClr>
                </a:solidFill>
              </a:rPr>
              <a:t>Available for download from </a:t>
            </a:r>
            <a:r>
              <a:rPr lang="en-GB" sz="1200" dirty="0" err="1">
                <a:solidFill>
                  <a:schemeClr val="tx1">
                    <a:lumMod val="65000"/>
                    <a:lumOff val="35000"/>
                  </a:schemeClr>
                </a:solidFill>
              </a:rPr>
              <a:t>jeffgothelf.com</a:t>
            </a:r>
            <a:r>
              <a:rPr lang="en-GB" sz="1200" dirty="0">
                <a:solidFill>
                  <a:schemeClr val="tx1">
                    <a:lumMod val="65000"/>
                    <a:lumOff val="35000"/>
                  </a:schemeClr>
                </a:solidFill>
              </a:rPr>
              <a:t>/blogs/</a:t>
            </a:r>
            <a:r>
              <a:rPr lang="en-GB" sz="1200" dirty="0" err="1">
                <a:solidFill>
                  <a:schemeClr val="tx1">
                    <a:lumMod val="65000"/>
                    <a:lumOff val="35000"/>
                  </a:schemeClr>
                </a:solidFill>
              </a:rPr>
              <a:t>leanuxcanvas</a:t>
            </a:r>
            <a:endParaRPr lang="en-GB" sz="1200" dirty="0">
              <a:solidFill>
                <a:schemeClr val="tx1">
                  <a:lumMod val="65000"/>
                  <a:lumOff val="35000"/>
                </a:schemeClr>
              </a:solidFill>
            </a:endParaRPr>
          </a:p>
        </p:txBody>
      </p:sp>
      <p:pic>
        <p:nvPicPr>
          <p:cNvPr id="4" name="Picture 3" descr="A diagram of a solution&#10;&#10;AI-generated content may be incorrect.">
            <a:extLst>
              <a:ext uri="{FF2B5EF4-FFF2-40B4-BE49-F238E27FC236}">
                <a16:creationId xmlns:a16="http://schemas.microsoft.com/office/drawing/2014/main" id="{A2BDD414-9D41-CC30-B66D-F55CA5F149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046" y="251869"/>
            <a:ext cx="8772740" cy="5765654"/>
          </a:xfrm>
          <a:prstGeom prst="rect">
            <a:avLst/>
          </a:prstGeom>
        </p:spPr>
      </p:pic>
    </p:spTree>
    <p:extLst>
      <p:ext uri="{BB962C8B-B14F-4D97-AF65-F5344CB8AC3E}">
        <p14:creationId xmlns:p14="http://schemas.microsoft.com/office/powerpoint/2010/main" val="2251516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02A39D-3297-BC83-BADC-6DF138F687A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7977BFC-F461-AB7D-FCBC-1A89A2153362}"/>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Aligning Work Practices</a:t>
            </a:r>
          </a:p>
        </p:txBody>
      </p:sp>
      <p:sp>
        <p:nvSpPr>
          <p:cNvPr id="24" name="Rectangle 23">
            <a:extLst>
              <a:ext uri="{FF2B5EF4-FFF2-40B4-BE49-F238E27FC236}">
                <a16:creationId xmlns:a16="http://schemas.microsoft.com/office/drawing/2014/main" id="{5A3B838E-FC32-0158-6DCF-3A5B7836868F}"/>
              </a:ext>
            </a:extLst>
          </p:cNvPr>
          <p:cNvSpPr/>
          <p:nvPr/>
        </p:nvSpPr>
        <p:spPr>
          <a:xfrm>
            <a:off x="1106662" y="1555410"/>
            <a:ext cx="9967508" cy="420884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Designing a complete product upfront causes problems because of re-prioritization</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Some upfront work is needed (technical and UX)</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Use a dual tracks approach:</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Create product vision before development starts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Do design work one iteration ahead of development</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Some teams work two iterations ahead</a:t>
            </a:r>
          </a:p>
        </p:txBody>
      </p:sp>
      <p:sp>
        <p:nvSpPr>
          <p:cNvPr id="4" name="Slide Number Placeholder 1">
            <a:extLst>
              <a:ext uri="{FF2B5EF4-FFF2-40B4-BE49-F238E27FC236}">
                <a16:creationId xmlns:a16="http://schemas.microsoft.com/office/drawing/2014/main" id="{9D8DCB85-AA9B-D108-EABC-51229A593B9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31</a:t>
            </a:fld>
            <a:endParaRPr lang="en-MY" dirty="0"/>
          </a:p>
        </p:txBody>
      </p:sp>
    </p:spTree>
    <p:extLst>
      <p:ext uri="{BB962C8B-B14F-4D97-AF65-F5344CB8AC3E}">
        <p14:creationId xmlns:p14="http://schemas.microsoft.com/office/powerpoint/2010/main" val="6545880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CEBA3-45EE-05D4-F053-04560B3416E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BA9DBCA-7799-BAA6-B2E1-9A708749573D}"/>
              </a:ext>
            </a:extLst>
          </p:cNvPr>
          <p:cNvSpPr txBox="1"/>
          <p:nvPr/>
        </p:nvSpPr>
        <p:spPr>
          <a:xfrm>
            <a:off x="539623" y="499319"/>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Dual Tracks Approach to </a:t>
            </a:r>
            <a:r>
              <a:rPr lang="en-US" sz="4400" dirty="0" err="1">
                <a:solidFill>
                  <a:schemeClr val="tx1">
                    <a:lumMod val="75000"/>
                    <a:lumOff val="25000"/>
                  </a:schemeClr>
                </a:solidFill>
                <a:latin typeface="+mj-lt"/>
              </a:rPr>
              <a:t>AgileUX</a:t>
            </a:r>
            <a:endParaRPr lang="en-US" sz="4400" dirty="0">
              <a:solidFill>
                <a:schemeClr val="tx1">
                  <a:lumMod val="75000"/>
                  <a:lumOff val="25000"/>
                </a:schemeClr>
              </a:solidFill>
              <a:latin typeface="+mj-lt"/>
            </a:endParaRPr>
          </a:p>
        </p:txBody>
      </p:sp>
      <p:sp>
        <p:nvSpPr>
          <p:cNvPr id="5" name="Slide Number Placeholder 1">
            <a:extLst>
              <a:ext uri="{FF2B5EF4-FFF2-40B4-BE49-F238E27FC236}">
                <a16:creationId xmlns:a16="http://schemas.microsoft.com/office/drawing/2014/main" id="{2936D251-25FD-FF0C-953E-A0E9B43AB816}"/>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32</a:t>
            </a:fld>
            <a:endParaRPr lang="en-MY" dirty="0"/>
          </a:p>
        </p:txBody>
      </p:sp>
      <p:sp>
        <p:nvSpPr>
          <p:cNvPr id="3" name="Rectangle 2">
            <a:extLst>
              <a:ext uri="{FF2B5EF4-FFF2-40B4-BE49-F238E27FC236}">
                <a16:creationId xmlns:a16="http://schemas.microsoft.com/office/drawing/2014/main" id="{4F26C881-6817-B588-BD7A-4B4A93C6DA52}"/>
              </a:ext>
            </a:extLst>
          </p:cNvPr>
          <p:cNvSpPr/>
          <p:nvPr/>
        </p:nvSpPr>
        <p:spPr>
          <a:xfrm>
            <a:off x="917192" y="5938729"/>
            <a:ext cx="10357616" cy="276999"/>
          </a:xfrm>
          <a:prstGeom prst="rect">
            <a:avLst/>
          </a:prstGeom>
        </p:spPr>
        <p:txBody>
          <a:bodyPr wrap="square">
            <a:spAutoFit/>
          </a:bodyPr>
          <a:lstStyle/>
          <a:p>
            <a:pPr algn="ctr"/>
            <a:r>
              <a:rPr lang="en-GB" sz="1200" i="1" dirty="0">
                <a:solidFill>
                  <a:schemeClr val="tx1">
                    <a:lumMod val="65000"/>
                    <a:lumOff val="35000"/>
                  </a:schemeClr>
                </a:solidFill>
              </a:rPr>
              <a:t>Source: </a:t>
            </a:r>
            <a:r>
              <a:rPr lang="en-GB" sz="1200" dirty="0">
                <a:solidFill>
                  <a:schemeClr val="tx1">
                    <a:lumMod val="65000"/>
                    <a:lumOff val="35000"/>
                  </a:schemeClr>
                </a:solidFill>
              </a:rPr>
              <a:t>Sy, D. (2007) Adapting usability investigations for development, Journal of Usability Studies 2(3), May, 112–130. </a:t>
            </a:r>
          </a:p>
        </p:txBody>
      </p:sp>
      <p:pic>
        <p:nvPicPr>
          <p:cNvPr id="4" name="Picture 3" descr="Chart depicting Cycle 0 and its relationship to later cycles.">
            <a:extLst>
              <a:ext uri="{FF2B5EF4-FFF2-40B4-BE49-F238E27FC236}">
                <a16:creationId xmlns:a16="http://schemas.microsoft.com/office/drawing/2014/main" id="{B65617A0-D02C-9ADA-8783-5DF1033FCA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0876" y="1512032"/>
            <a:ext cx="8530247" cy="4223026"/>
          </a:xfrm>
          <a:prstGeom prst="rect">
            <a:avLst/>
          </a:prstGeom>
        </p:spPr>
      </p:pic>
    </p:spTree>
    <p:extLst>
      <p:ext uri="{BB962C8B-B14F-4D97-AF65-F5344CB8AC3E}">
        <p14:creationId xmlns:p14="http://schemas.microsoft.com/office/powerpoint/2010/main" val="907435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8A171E-1673-2F37-0E1E-44B8B4A9EF5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C517350-897D-444A-40F5-D2AAFB7D5562}"/>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Aligning Work Practices (cont.)</a:t>
            </a:r>
          </a:p>
        </p:txBody>
      </p:sp>
      <p:sp>
        <p:nvSpPr>
          <p:cNvPr id="24" name="Rectangle 23">
            <a:extLst>
              <a:ext uri="{FF2B5EF4-FFF2-40B4-BE49-F238E27FC236}">
                <a16:creationId xmlns:a16="http://schemas.microsoft.com/office/drawing/2014/main" id="{D70D325B-0FEB-A7E0-8842-119279C624DA}"/>
              </a:ext>
            </a:extLst>
          </p:cNvPr>
          <p:cNvSpPr/>
          <p:nvPr/>
        </p:nvSpPr>
        <p:spPr>
          <a:xfrm>
            <a:off x="1106662" y="1555410"/>
            <a:ext cx="9967508" cy="4670509"/>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Advantages of dual tracks approach:</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No design time wasted on features not implemented</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Usability testing and contextual inquiry could be done on the same customer visit, saving time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Timely feedback on the designs was received from developers and customers</a:t>
            </a:r>
          </a:p>
          <a:p>
            <a:pPr algn="just">
              <a:lnSpc>
                <a:spcPct val="150000"/>
              </a:lnSpc>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Agile flexibility supports schedule changes if a problem is found</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Parallel tracks is commonly used</a:t>
            </a:r>
          </a:p>
        </p:txBody>
      </p:sp>
      <p:sp>
        <p:nvSpPr>
          <p:cNvPr id="4" name="Slide Number Placeholder 1">
            <a:extLst>
              <a:ext uri="{FF2B5EF4-FFF2-40B4-BE49-F238E27FC236}">
                <a16:creationId xmlns:a16="http://schemas.microsoft.com/office/drawing/2014/main" id="{79706E7E-23E3-94CB-3295-796D4258EF4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33</a:t>
            </a:fld>
            <a:endParaRPr lang="en-MY" dirty="0"/>
          </a:p>
        </p:txBody>
      </p:sp>
    </p:spTree>
    <p:extLst>
      <p:ext uri="{BB962C8B-B14F-4D97-AF65-F5344CB8AC3E}">
        <p14:creationId xmlns:p14="http://schemas.microsoft.com/office/powerpoint/2010/main" val="29365320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8C7BF-1173-9D1E-EB8E-CAFB1932896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9F24660-DCFC-D6F4-0A76-18AA9B5DCC42}"/>
              </a:ext>
            </a:extLst>
          </p:cNvPr>
          <p:cNvSpPr txBox="1"/>
          <p:nvPr/>
        </p:nvSpPr>
        <p:spPr>
          <a:xfrm>
            <a:off x="539623" y="499319"/>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Dual Tracks: Discovery &amp; Development</a:t>
            </a:r>
          </a:p>
        </p:txBody>
      </p:sp>
      <p:sp>
        <p:nvSpPr>
          <p:cNvPr id="5" name="Slide Number Placeholder 1">
            <a:extLst>
              <a:ext uri="{FF2B5EF4-FFF2-40B4-BE49-F238E27FC236}">
                <a16:creationId xmlns:a16="http://schemas.microsoft.com/office/drawing/2014/main" id="{613AD43B-3366-A15B-9506-9156EDF428E2}"/>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34</a:t>
            </a:fld>
            <a:endParaRPr lang="en-MY" dirty="0"/>
          </a:p>
        </p:txBody>
      </p:sp>
      <p:sp>
        <p:nvSpPr>
          <p:cNvPr id="3" name="Rectangle 2">
            <a:extLst>
              <a:ext uri="{FF2B5EF4-FFF2-40B4-BE49-F238E27FC236}">
                <a16:creationId xmlns:a16="http://schemas.microsoft.com/office/drawing/2014/main" id="{F83F1EFF-523F-FA4A-8EDE-BE70D9C47FC2}"/>
              </a:ext>
            </a:extLst>
          </p:cNvPr>
          <p:cNvSpPr/>
          <p:nvPr/>
        </p:nvSpPr>
        <p:spPr>
          <a:xfrm>
            <a:off x="917192" y="5938729"/>
            <a:ext cx="10357616" cy="276999"/>
          </a:xfrm>
          <a:prstGeom prst="rect">
            <a:avLst/>
          </a:prstGeom>
        </p:spPr>
        <p:txBody>
          <a:bodyPr wrap="square">
            <a:spAutoFit/>
          </a:bodyPr>
          <a:lstStyle/>
          <a:p>
            <a:pPr algn="ctr"/>
            <a:r>
              <a:rPr lang="en-GB" sz="1200" i="1" dirty="0">
                <a:solidFill>
                  <a:schemeClr val="tx1">
                    <a:lumMod val="65000"/>
                    <a:lumOff val="35000"/>
                  </a:schemeClr>
                </a:solidFill>
              </a:rPr>
              <a:t>Source: </a:t>
            </a:r>
            <a:r>
              <a:rPr lang="en-GB" sz="1200" dirty="0" err="1">
                <a:solidFill>
                  <a:schemeClr val="tx1">
                    <a:lumMod val="65000"/>
                    <a:lumOff val="35000"/>
                  </a:schemeClr>
                </a:solidFill>
              </a:rPr>
              <a:t>www.jpattonassociates.com</a:t>
            </a:r>
            <a:r>
              <a:rPr lang="en-GB" sz="1200" dirty="0">
                <a:solidFill>
                  <a:schemeClr val="tx1">
                    <a:lumMod val="65000"/>
                    <a:lumOff val="35000"/>
                  </a:schemeClr>
                </a:solidFill>
              </a:rPr>
              <a:t>/dual-track-development </a:t>
            </a:r>
          </a:p>
        </p:txBody>
      </p:sp>
      <p:pic>
        <p:nvPicPr>
          <p:cNvPr id="2" name="Picture 1" descr="Schematic diagram showing how discovery and development are intertwined in an agile project">
            <a:extLst>
              <a:ext uri="{FF2B5EF4-FFF2-40B4-BE49-F238E27FC236}">
                <a16:creationId xmlns:a16="http://schemas.microsoft.com/office/drawing/2014/main" id="{EEB75719-0414-8886-65BF-F563190FAD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2501" y="1351374"/>
            <a:ext cx="7966998" cy="4587355"/>
          </a:xfrm>
          <a:prstGeom prst="rect">
            <a:avLst/>
          </a:prstGeom>
        </p:spPr>
      </p:pic>
    </p:spTree>
    <p:extLst>
      <p:ext uri="{BB962C8B-B14F-4D97-AF65-F5344CB8AC3E}">
        <p14:creationId xmlns:p14="http://schemas.microsoft.com/office/powerpoint/2010/main" val="3065530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E7FA8C-0C1F-B06C-CB16-C03C87EDC1C4}"/>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82848F3-10A1-6D80-37E1-2A74A3AE72F3}"/>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Documentation</a:t>
            </a:r>
          </a:p>
        </p:txBody>
      </p:sp>
      <p:sp>
        <p:nvSpPr>
          <p:cNvPr id="24" name="Rectangle 23">
            <a:extLst>
              <a:ext uri="{FF2B5EF4-FFF2-40B4-BE49-F238E27FC236}">
                <a16:creationId xmlns:a16="http://schemas.microsoft.com/office/drawing/2014/main" id="{707DFCA2-024B-60DE-3D13-7ADFF1DCBB14}"/>
              </a:ext>
            </a:extLst>
          </p:cNvPr>
          <p:cNvSpPr/>
          <p:nvPr/>
        </p:nvSpPr>
        <p:spPr>
          <a:xfrm>
            <a:off x="1106662" y="1555410"/>
            <a:ext cx="9967508" cy="513217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Common communication approach for UX designers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Agile encourages minimal documentation so more time can be spent on design and discussion</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Only use documentation where needed. Ask:</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Can the amount of time spent on documentation be reduced?</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Who uses documentation?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What is the minimum needed by readers?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How efficient is the sign-off process?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Is there duplication anywhere?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How polished does documentation need to be?</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B2AA3F67-9CDE-B4D3-D2B0-2A738344696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35</a:t>
            </a:fld>
            <a:endParaRPr lang="en-MY" dirty="0"/>
          </a:p>
        </p:txBody>
      </p:sp>
    </p:spTree>
    <p:extLst>
      <p:ext uri="{BB962C8B-B14F-4D97-AF65-F5344CB8AC3E}">
        <p14:creationId xmlns:p14="http://schemas.microsoft.com/office/powerpoint/2010/main" val="22483392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E974D-A0DA-BEDA-FF64-4A603826FBD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DEF2EAB-8233-727C-6E8A-CA37EC183C0A}"/>
              </a:ext>
            </a:extLst>
          </p:cNvPr>
          <p:cNvSpPr txBox="1"/>
          <p:nvPr/>
        </p:nvSpPr>
        <p:spPr>
          <a:xfrm>
            <a:off x="7277100" y="1782972"/>
            <a:ext cx="4383010"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DESIGN</a:t>
            </a:r>
          </a:p>
          <a:p>
            <a:pPr algn="ctr"/>
            <a:r>
              <a:rPr lang="en-US" sz="5400" b="1" kern="0" dirty="0">
                <a:solidFill>
                  <a:srgbClr val="C04C4C"/>
                </a:solidFill>
                <a:latin typeface="+mj-lt"/>
              </a:rPr>
              <a:t>PATTERNS</a:t>
            </a:r>
          </a:p>
        </p:txBody>
      </p:sp>
      <p:sp>
        <p:nvSpPr>
          <p:cNvPr id="2" name="Slide Number Placeholder 1">
            <a:extLst>
              <a:ext uri="{FF2B5EF4-FFF2-40B4-BE49-F238E27FC236}">
                <a16:creationId xmlns:a16="http://schemas.microsoft.com/office/drawing/2014/main" id="{FD7E2558-FE3E-1303-0238-FE40A8F3394D}"/>
              </a:ext>
            </a:extLst>
          </p:cNvPr>
          <p:cNvSpPr>
            <a:spLocks noGrp="1"/>
          </p:cNvSpPr>
          <p:nvPr>
            <p:ph type="sldNum" sz="quarter" idx="11"/>
          </p:nvPr>
        </p:nvSpPr>
        <p:spPr/>
        <p:txBody>
          <a:bodyPr/>
          <a:lstStyle/>
          <a:p>
            <a:fld id="{7737D3DD-0AB3-4F16-99FA-6262B2B4036D}" type="slidenum">
              <a:rPr lang="en-MY" smtClean="0"/>
              <a:t>36</a:t>
            </a:fld>
            <a:endParaRPr lang="en-MY"/>
          </a:p>
        </p:txBody>
      </p:sp>
    </p:spTree>
    <p:extLst>
      <p:ext uri="{BB962C8B-B14F-4D97-AF65-F5344CB8AC3E}">
        <p14:creationId xmlns:p14="http://schemas.microsoft.com/office/powerpoint/2010/main" val="29521700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CD82A2-E621-7219-2280-F99CF5B3460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F37E1E0-3CDE-3E34-7FE7-79F043EF3E3E}"/>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Patterns</a:t>
            </a:r>
          </a:p>
        </p:txBody>
      </p:sp>
      <p:sp>
        <p:nvSpPr>
          <p:cNvPr id="24" name="Rectangle 23">
            <a:extLst>
              <a:ext uri="{FF2B5EF4-FFF2-40B4-BE49-F238E27FC236}">
                <a16:creationId xmlns:a16="http://schemas.microsoft.com/office/drawing/2014/main" id="{0F5DF884-30D2-DE18-70D7-139FE5278C28}"/>
              </a:ext>
            </a:extLst>
          </p:cNvPr>
          <p:cNvSpPr/>
          <p:nvPr/>
        </p:nvSpPr>
        <p:spPr>
          <a:xfrm>
            <a:off x="1106662" y="1555410"/>
            <a:ext cx="9967508" cy="4670509"/>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Capture design experience: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A solution to a problem in a context</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Can be instantiated in many ways: generative</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Patterns may be individual, in languages, in catalogues, galleries, or libraries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Patterns often are associated with software components, for example, GitHub or platform websites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3D88FDE-7D41-CC5D-1630-1F87ADA31A8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37</a:t>
            </a:fld>
            <a:endParaRPr lang="en-MY" dirty="0"/>
          </a:p>
        </p:txBody>
      </p:sp>
    </p:spTree>
    <p:extLst>
      <p:ext uri="{BB962C8B-B14F-4D97-AF65-F5344CB8AC3E}">
        <p14:creationId xmlns:p14="http://schemas.microsoft.com/office/powerpoint/2010/main" val="17814048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EC1D1-69A1-1E36-38B9-D365345DA03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86C561B-3560-7FAA-8B30-F9268B225AFD}"/>
              </a:ext>
            </a:extLst>
          </p:cNvPr>
          <p:cNvSpPr txBox="1"/>
          <p:nvPr/>
        </p:nvSpPr>
        <p:spPr>
          <a:xfrm>
            <a:off x="539623" y="499319"/>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Patterns</a:t>
            </a:r>
          </a:p>
        </p:txBody>
      </p:sp>
      <p:sp>
        <p:nvSpPr>
          <p:cNvPr id="5" name="Slide Number Placeholder 1">
            <a:extLst>
              <a:ext uri="{FF2B5EF4-FFF2-40B4-BE49-F238E27FC236}">
                <a16:creationId xmlns:a16="http://schemas.microsoft.com/office/drawing/2014/main" id="{FBE60BC4-4581-D3E4-8A0E-CE193441F2A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38</a:t>
            </a:fld>
            <a:endParaRPr lang="en-MY" dirty="0"/>
          </a:p>
        </p:txBody>
      </p:sp>
      <p:pic>
        <p:nvPicPr>
          <p:cNvPr id="4" name="Picture 3" descr="Graphical user interface of a website illustrating continuous scrolling&#10;&#10;">
            <a:extLst>
              <a:ext uri="{FF2B5EF4-FFF2-40B4-BE49-F238E27FC236}">
                <a16:creationId xmlns:a16="http://schemas.microsoft.com/office/drawing/2014/main" id="{EAE615F7-466F-2ECA-DC4F-EF3C5DDC24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334" y="461592"/>
            <a:ext cx="2951221" cy="6200449"/>
          </a:xfrm>
          <a:prstGeom prst="rect">
            <a:avLst/>
          </a:prstGeom>
        </p:spPr>
      </p:pic>
      <p:grpSp>
        <p:nvGrpSpPr>
          <p:cNvPr id="7" name="Group 6" descr="A series of 5 different instantiations of the pagination pattern ">
            <a:extLst>
              <a:ext uri="{FF2B5EF4-FFF2-40B4-BE49-F238E27FC236}">
                <a16:creationId xmlns:a16="http://schemas.microsoft.com/office/drawing/2014/main" id="{576A5A84-1630-91EA-E43A-11F3C9CB1176}"/>
              </a:ext>
            </a:extLst>
          </p:cNvPr>
          <p:cNvGrpSpPr/>
          <p:nvPr/>
        </p:nvGrpSpPr>
        <p:grpSpPr>
          <a:xfrm>
            <a:off x="4416491" y="3345917"/>
            <a:ext cx="6091049" cy="2622447"/>
            <a:chOff x="2974275" y="3598404"/>
            <a:chExt cx="6091049" cy="2622447"/>
          </a:xfrm>
        </p:grpSpPr>
        <p:pic>
          <p:nvPicPr>
            <p:cNvPr id="8" name="Picture 7">
              <a:extLst>
                <a:ext uri="{FF2B5EF4-FFF2-40B4-BE49-F238E27FC236}">
                  <a16:creationId xmlns:a16="http://schemas.microsoft.com/office/drawing/2014/main" id="{29397A84-A862-8D94-4EEA-30D4AD3B60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3849" y="3598404"/>
              <a:ext cx="3771900" cy="431800"/>
            </a:xfrm>
            <a:prstGeom prst="rect">
              <a:avLst/>
            </a:prstGeom>
          </p:spPr>
        </p:pic>
        <p:pic>
          <p:nvPicPr>
            <p:cNvPr id="9" name="Picture 8">
              <a:extLst>
                <a:ext uri="{FF2B5EF4-FFF2-40B4-BE49-F238E27FC236}">
                  <a16:creationId xmlns:a16="http://schemas.microsoft.com/office/drawing/2014/main" id="{EAD5AE33-9BE0-1656-C21C-9BB76AD5FB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3432" y="4220171"/>
              <a:ext cx="4583272" cy="554348"/>
            </a:xfrm>
            <a:prstGeom prst="rect">
              <a:avLst/>
            </a:prstGeom>
          </p:spPr>
        </p:pic>
        <p:pic>
          <p:nvPicPr>
            <p:cNvPr id="10" name="Picture 9">
              <a:extLst>
                <a:ext uri="{FF2B5EF4-FFF2-40B4-BE49-F238E27FC236}">
                  <a16:creationId xmlns:a16="http://schemas.microsoft.com/office/drawing/2014/main" id="{46FC383F-80B6-DA01-9D4D-1541B76A2D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4275" y="5982740"/>
              <a:ext cx="6091049" cy="238111"/>
            </a:xfrm>
            <a:prstGeom prst="rect">
              <a:avLst/>
            </a:prstGeom>
          </p:spPr>
        </p:pic>
        <p:pic>
          <p:nvPicPr>
            <p:cNvPr id="11" name="Picture 10">
              <a:extLst>
                <a:ext uri="{FF2B5EF4-FFF2-40B4-BE49-F238E27FC236}">
                  <a16:creationId xmlns:a16="http://schemas.microsoft.com/office/drawing/2014/main" id="{ACC6C8BB-39E6-90A3-5040-E63149EE03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94042" y="4774519"/>
              <a:ext cx="3722053" cy="435559"/>
            </a:xfrm>
            <a:prstGeom prst="rect">
              <a:avLst/>
            </a:prstGeom>
          </p:spPr>
        </p:pic>
        <p:pic>
          <p:nvPicPr>
            <p:cNvPr id="12" name="Picture 11" descr="Graphical user interface&#10;&#10;Description automatically generated">
              <a:extLst>
                <a:ext uri="{FF2B5EF4-FFF2-40B4-BE49-F238E27FC236}">
                  <a16:creationId xmlns:a16="http://schemas.microsoft.com/office/drawing/2014/main" id="{4EF5B950-09B1-5BAA-3306-E5AEEC17CB6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04039" y="5230410"/>
              <a:ext cx="4702061" cy="752330"/>
            </a:xfrm>
            <a:prstGeom prst="rect">
              <a:avLst/>
            </a:prstGeom>
          </p:spPr>
        </p:pic>
      </p:grpSp>
      <p:sp>
        <p:nvSpPr>
          <p:cNvPr id="14" name="TextBox 13">
            <a:extLst>
              <a:ext uri="{FF2B5EF4-FFF2-40B4-BE49-F238E27FC236}">
                <a16:creationId xmlns:a16="http://schemas.microsoft.com/office/drawing/2014/main" id="{8A738B33-BD9B-B45A-275B-66767E432594}"/>
              </a:ext>
            </a:extLst>
          </p:cNvPr>
          <p:cNvSpPr txBox="1"/>
          <p:nvPr/>
        </p:nvSpPr>
        <p:spPr>
          <a:xfrm>
            <a:off x="6645380" y="2857918"/>
            <a:ext cx="1633271" cy="369332"/>
          </a:xfrm>
          <a:prstGeom prst="rect">
            <a:avLst/>
          </a:prstGeom>
          <a:noFill/>
        </p:spPr>
        <p:txBody>
          <a:bodyPr wrap="square">
            <a:spAutoFit/>
          </a:bodyPr>
          <a:lstStyle/>
          <a:p>
            <a:r>
              <a:rPr lang="en-US" sz="1800" dirty="0">
                <a:solidFill>
                  <a:schemeClr val="tx1">
                    <a:lumMod val="65000"/>
                    <a:lumOff val="35000"/>
                  </a:schemeClr>
                </a:solidFill>
              </a:rPr>
              <a:t>Pagination</a:t>
            </a:r>
            <a:endParaRPr lang="en-US" dirty="0"/>
          </a:p>
        </p:txBody>
      </p:sp>
      <p:sp>
        <p:nvSpPr>
          <p:cNvPr id="15" name="TextBox 14">
            <a:extLst>
              <a:ext uri="{FF2B5EF4-FFF2-40B4-BE49-F238E27FC236}">
                <a16:creationId xmlns:a16="http://schemas.microsoft.com/office/drawing/2014/main" id="{2F0E542C-D776-B4AD-7699-CAC05F85E54E}"/>
              </a:ext>
            </a:extLst>
          </p:cNvPr>
          <p:cNvSpPr txBox="1"/>
          <p:nvPr/>
        </p:nvSpPr>
        <p:spPr>
          <a:xfrm>
            <a:off x="3225050" y="2163496"/>
            <a:ext cx="1633271" cy="646331"/>
          </a:xfrm>
          <a:prstGeom prst="rect">
            <a:avLst/>
          </a:prstGeom>
          <a:noFill/>
        </p:spPr>
        <p:txBody>
          <a:bodyPr wrap="square">
            <a:spAutoFit/>
          </a:bodyPr>
          <a:lstStyle/>
          <a:p>
            <a:r>
              <a:rPr lang="en-US" sz="1800" dirty="0">
                <a:solidFill>
                  <a:schemeClr val="tx1">
                    <a:lumMod val="65000"/>
                    <a:lumOff val="35000"/>
                  </a:schemeClr>
                </a:solidFill>
              </a:rPr>
              <a:t>Continuous scrolling</a:t>
            </a:r>
            <a:endParaRPr lang="en-US" dirty="0"/>
          </a:p>
        </p:txBody>
      </p:sp>
    </p:spTree>
    <p:extLst>
      <p:ext uri="{BB962C8B-B14F-4D97-AF65-F5344CB8AC3E}">
        <p14:creationId xmlns:p14="http://schemas.microsoft.com/office/powerpoint/2010/main" val="19262482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308ABA-886D-34DD-8159-729766166C2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4F0870C-3584-8AEF-5121-2CE92ADA1912}"/>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 Bad Design Patterns</a:t>
            </a:r>
          </a:p>
        </p:txBody>
      </p:sp>
      <p:sp>
        <p:nvSpPr>
          <p:cNvPr id="24" name="Rectangle 23">
            <a:extLst>
              <a:ext uri="{FF2B5EF4-FFF2-40B4-BE49-F238E27FC236}">
                <a16:creationId xmlns:a16="http://schemas.microsoft.com/office/drawing/2014/main" id="{0DEDE938-C01D-BE20-96F2-0B0B7558265C}"/>
              </a:ext>
            </a:extLst>
          </p:cNvPr>
          <p:cNvSpPr/>
          <p:nvPr/>
        </p:nvSpPr>
        <p:spPr>
          <a:xfrm>
            <a:off x="1106662" y="1555410"/>
            <a:ext cx="4989338" cy="3747180"/>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Capture design experience — but that doesn’t necessarily mean good design: </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Anti-patterns: Don’t do it this way! (classing e.g.: “click here”)</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Dark patterns: deliberate tricks</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C1E6B89B-A9AD-A814-4C93-C5BAF8AA7D1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39</a:t>
            </a:fld>
            <a:endParaRPr lang="en-MY" dirty="0"/>
          </a:p>
        </p:txBody>
      </p:sp>
      <p:pic>
        <p:nvPicPr>
          <p:cNvPr id="5" name="Picture 4" descr="Screens screenshot of a web page&#10;&#10;AI-generated content may be incorrect.">
            <a:extLst>
              <a:ext uri="{FF2B5EF4-FFF2-40B4-BE49-F238E27FC236}">
                <a16:creationId xmlns:a16="http://schemas.microsoft.com/office/drawing/2014/main" id="{1A541377-94FD-AC3E-14A9-24D4B6BFB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7745" y="1355080"/>
            <a:ext cx="4559300" cy="4711700"/>
          </a:xfrm>
          <a:prstGeom prst="rect">
            <a:avLst/>
          </a:prstGeom>
        </p:spPr>
      </p:pic>
    </p:spTree>
    <p:extLst>
      <p:ext uri="{BB962C8B-B14F-4D97-AF65-F5344CB8AC3E}">
        <p14:creationId xmlns:p14="http://schemas.microsoft.com/office/powerpoint/2010/main" val="428632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A2438-6C99-266C-2D7C-86FDF823AC8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F8ABBDF-3747-8705-1924-07418AF13822}"/>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is Involved in ID?</a:t>
            </a:r>
          </a:p>
        </p:txBody>
      </p:sp>
      <p:sp>
        <p:nvSpPr>
          <p:cNvPr id="24" name="Rectangle 23">
            <a:extLst>
              <a:ext uri="{FF2B5EF4-FFF2-40B4-BE49-F238E27FC236}">
                <a16:creationId xmlns:a16="http://schemas.microsoft.com/office/drawing/2014/main" id="{F661811A-DEE6-3FF2-146E-A7FF2A655DF1}"/>
              </a:ext>
            </a:extLst>
          </p:cNvPr>
          <p:cNvSpPr/>
          <p:nvPr/>
        </p:nvSpPr>
        <p:spPr>
          <a:xfrm>
            <a:off x="848048" y="1317826"/>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It is a process: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Focused on </a:t>
            </a:r>
            <a:r>
              <a:rPr lang="en-US" sz="2000" b="1" dirty="0">
                <a:solidFill>
                  <a:schemeClr val="tx1">
                    <a:lumMod val="65000"/>
                    <a:lumOff val="35000"/>
                  </a:schemeClr>
                </a:solidFill>
              </a:rPr>
              <a:t>discovering requirements, designing to fulfil requirements, producing prototypes </a:t>
            </a:r>
            <a:r>
              <a:rPr lang="en-US" sz="2000" dirty="0">
                <a:solidFill>
                  <a:schemeClr val="tx1">
                    <a:lumMod val="65000"/>
                    <a:lumOff val="35000"/>
                  </a:schemeClr>
                </a:solidFill>
              </a:rPr>
              <a:t>and </a:t>
            </a:r>
            <a:r>
              <a:rPr lang="en-US" sz="2000" b="1" dirty="0">
                <a:solidFill>
                  <a:schemeClr val="tx1">
                    <a:lumMod val="65000"/>
                    <a:lumOff val="35000"/>
                  </a:schemeClr>
                </a:solidFill>
              </a:rPr>
              <a:t>evaluating</a:t>
            </a:r>
            <a:r>
              <a:rPr lang="en-US" sz="2000" dirty="0">
                <a:solidFill>
                  <a:schemeClr val="tx1">
                    <a:lumMod val="65000"/>
                    <a:lumOff val="35000"/>
                  </a:schemeClr>
                </a:solidFill>
              </a:rPr>
              <a:t> them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Focused on </a:t>
            </a:r>
            <a:r>
              <a:rPr lang="en-US" sz="2000" b="1" dirty="0">
                <a:solidFill>
                  <a:schemeClr val="tx1">
                    <a:lumMod val="65000"/>
                    <a:lumOff val="35000"/>
                  </a:schemeClr>
                </a:solidFill>
              </a:rPr>
              <a:t>users</a:t>
            </a:r>
            <a:r>
              <a:rPr lang="en-US" sz="2000" dirty="0">
                <a:solidFill>
                  <a:schemeClr val="tx1">
                    <a:lumMod val="65000"/>
                    <a:lumOff val="35000"/>
                  </a:schemeClr>
                </a:solidFill>
              </a:rPr>
              <a:t> and their </a:t>
            </a:r>
            <a:r>
              <a:rPr lang="en-US" sz="2000" b="1" dirty="0">
                <a:solidFill>
                  <a:schemeClr val="tx1">
                    <a:lumMod val="65000"/>
                    <a:lumOff val="35000"/>
                  </a:schemeClr>
                </a:solidFill>
              </a:rPr>
              <a:t>goals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Involves trade-offs to balance conflicting requirements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Generating </a:t>
            </a:r>
            <a:r>
              <a:rPr lang="en-US" sz="2000" b="1" dirty="0">
                <a:solidFill>
                  <a:schemeClr val="tx1">
                    <a:lumMod val="65000"/>
                    <a:lumOff val="35000"/>
                  </a:schemeClr>
                </a:solidFill>
              </a:rPr>
              <a:t>alternatives</a:t>
            </a:r>
            <a:r>
              <a:rPr lang="en-US" sz="2000" dirty="0">
                <a:solidFill>
                  <a:schemeClr val="tx1">
                    <a:lumMod val="65000"/>
                    <a:lumOff val="35000"/>
                  </a:schemeClr>
                </a:solidFill>
              </a:rPr>
              <a:t> and </a:t>
            </a:r>
            <a:r>
              <a:rPr lang="en-US" sz="2000" b="1" dirty="0">
                <a:solidFill>
                  <a:schemeClr val="tx1">
                    <a:lumMod val="65000"/>
                    <a:lumOff val="35000"/>
                  </a:schemeClr>
                </a:solidFill>
              </a:rPr>
              <a:t>choosing</a:t>
            </a:r>
            <a:r>
              <a:rPr lang="en-US" sz="2000" dirty="0">
                <a:solidFill>
                  <a:schemeClr val="tx1">
                    <a:lumMod val="65000"/>
                    <a:lumOff val="35000"/>
                  </a:schemeClr>
                </a:solidFill>
              </a:rPr>
              <a:t> between them is key</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Four approaches</a:t>
            </a:r>
            <a:r>
              <a:rPr lang="en-US" sz="2000" dirty="0">
                <a:solidFill>
                  <a:schemeClr val="tx1">
                    <a:lumMod val="65000"/>
                    <a:lumOff val="35000"/>
                  </a:schemeClr>
                </a:solidFill>
              </a:rPr>
              <a:t>: user-centered design, activity-centered design, systems design, and genius design</a:t>
            </a:r>
          </a:p>
        </p:txBody>
      </p:sp>
      <p:sp>
        <p:nvSpPr>
          <p:cNvPr id="4" name="Slide Number Placeholder 1">
            <a:extLst>
              <a:ext uri="{FF2B5EF4-FFF2-40B4-BE49-F238E27FC236}">
                <a16:creationId xmlns:a16="http://schemas.microsoft.com/office/drawing/2014/main" id="{9B2989F2-FC63-3B7C-8084-C33836BF91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a:t>
            </a:fld>
            <a:endParaRPr lang="en-MY" dirty="0"/>
          </a:p>
        </p:txBody>
      </p:sp>
    </p:spTree>
    <p:extLst>
      <p:ext uri="{BB962C8B-B14F-4D97-AF65-F5344CB8AC3E}">
        <p14:creationId xmlns:p14="http://schemas.microsoft.com/office/powerpoint/2010/main" val="4097058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D473F-FEAE-EBB9-D276-D96CCA00BA2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649497F-FF5E-8C91-FC7E-8CA96B9E71EB}"/>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Language and Systems</a:t>
            </a:r>
          </a:p>
        </p:txBody>
      </p:sp>
      <p:sp>
        <p:nvSpPr>
          <p:cNvPr id="24" name="Rectangle 23">
            <a:extLst>
              <a:ext uri="{FF2B5EF4-FFF2-40B4-BE49-F238E27FC236}">
                <a16:creationId xmlns:a16="http://schemas.microsoft.com/office/drawing/2014/main" id="{FA20839D-AF68-6210-097C-7438419B4C48}"/>
              </a:ext>
            </a:extLst>
          </p:cNvPr>
          <p:cNvSpPr/>
          <p:nvPr/>
        </p:nvSpPr>
        <p:spPr>
          <a:xfrm>
            <a:off x="1106662" y="1974510"/>
            <a:ext cx="9967508" cy="3285515"/>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Structured collection of patterns and components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May also include brand or accessibility guidelines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Reduce effort, support learning between designers and increase collaboration</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Larger chunks of design can be </a:t>
            </a:r>
            <a:r>
              <a:rPr lang="en-US" sz="2000" b="1" dirty="0">
                <a:solidFill>
                  <a:schemeClr val="tx1">
                    <a:lumMod val="65000"/>
                    <a:lumOff val="35000"/>
                  </a:schemeClr>
                </a:solidFill>
              </a:rPr>
              <a:t>reused</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User flows, e.g. </a:t>
            </a:r>
            <a:r>
              <a:rPr lang="en-US" sz="2000" dirty="0" err="1">
                <a:solidFill>
                  <a:schemeClr val="tx1">
                    <a:lumMod val="65000"/>
                    <a:lumOff val="35000"/>
                  </a:schemeClr>
                </a:solidFill>
              </a:rPr>
              <a:t>overflow.io</a:t>
            </a:r>
            <a:r>
              <a:rPr lang="en-US" sz="2000" dirty="0">
                <a:solidFill>
                  <a:schemeClr val="tx1">
                    <a:lumMod val="65000"/>
                    <a:lumOff val="35000"/>
                  </a:schemeClr>
                </a:solidFill>
              </a:rPr>
              <a:t> or </a:t>
            </a:r>
            <a:r>
              <a:rPr lang="en-US" sz="2000" dirty="0" err="1">
                <a:solidFill>
                  <a:schemeClr val="tx1">
                    <a:lumMod val="65000"/>
                    <a:lumOff val="35000"/>
                  </a:schemeClr>
                </a:solidFill>
              </a:rPr>
              <a:t>uxarchive.com</a:t>
            </a:r>
            <a:r>
              <a:rPr lang="en-US" sz="2000" dirty="0">
                <a:solidFill>
                  <a:schemeClr val="tx1">
                    <a:lumMod val="65000"/>
                    <a:lumOff val="35000"/>
                  </a:schemeClr>
                </a:solidFill>
              </a:rPr>
              <a:t>)</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54BF2328-DFDF-16FD-AB9E-12D50A68DE8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40</a:t>
            </a:fld>
            <a:endParaRPr lang="en-MY" dirty="0"/>
          </a:p>
        </p:txBody>
      </p:sp>
    </p:spTree>
    <p:extLst>
      <p:ext uri="{BB962C8B-B14F-4D97-AF65-F5344CB8AC3E}">
        <p14:creationId xmlns:p14="http://schemas.microsoft.com/office/powerpoint/2010/main" val="13422134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F8BF5-451C-9029-E686-03E99644F30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DCB2C16-70AE-72E3-6411-7FB3685CC5E5}"/>
              </a:ext>
            </a:extLst>
          </p:cNvPr>
          <p:cNvSpPr txBox="1"/>
          <p:nvPr/>
        </p:nvSpPr>
        <p:spPr>
          <a:xfrm>
            <a:off x="7277100" y="1305341"/>
            <a:ext cx="4383010" cy="4247317"/>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OPEN SOURCE</a:t>
            </a:r>
          </a:p>
          <a:p>
            <a:pPr algn="ctr"/>
            <a:r>
              <a:rPr lang="en-US" sz="5400" b="1" kern="0" dirty="0">
                <a:solidFill>
                  <a:srgbClr val="C04C4C"/>
                </a:solidFill>
                <a:latin typeface="+mj-lt"/>
              </a:rPr>
              <a:t>RESOURCES &amp; TOOLS FOR ID</a:t>
            </a:r>
          </a:p>
        </p:txBody>
      </p:sp>
      <p:sp>
        <p:nvSpPr>
          <p:cNvPr id="2" name="Slide Number Placeholder 1">
            <a:extLst>
              <a:ext uri="{FF2B5EF4-FFF2-40B4-BE49-F238E27FC236}">
                <a16:creationId xmlns:a16="http://schemas.microsoft.com/office/drawing/2014/main" id="{9B941A8C-340A-8A2E-A37C-91D2FDF9196C}"/>
              </a:ext>
            </a:extLst>
          </p:cNvPr>
          <p:cNvSpPr>
            <a:spLocks noGrp="1"/>
          </p:cNvSpPr>
          <p:nvPr>
            <p:ph type="sldNum" sz="quarter" idx="11"/>
          </p:nvPr>
        </p:nvSpPr>
        <p:spPr/>
        <p:txBody>
          <a:bodyPr/>
          <a:lstStyle/>
          <a:p>
            <a:fld id="{7737D3DD-0AB3-4F16-99FA-6262B2B4036D}" type="slidenum">
              <a:rPr lang="en-MY" smtClean="0"/>
              <a:t>41</a:t>
            </a:fld>
            <a:endParaRPr lang="en-MY"/>
          </a:p>
        </p:txBody>
      </p:sp>
    </p:spTree>
    <p:extLst>
      <p:ext uri="{BB962C8B-B14F-4D97-AF65-F5344CB8AC3E}">
        <p14:creationId xmlns:p14="http://schemas.microsoft.com/office/powerpoint/2010/main" val="6628659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3A593-5407-1B92-6749-8961A976319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EE92CC4-5CA8-9D26-EA41-B9069827FBDF}"/>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Open-Source Resources</a:t>
            </a:r>
          </a:p>
        </p:txBody>
      </p:sp>
      <p:sp>
        <p:nvSpPr>
          <p:cNvPr id="24" name="Rectangle 23">
            <a:extLst>
              <a:ext uri="{FF2B5EF4-FFF2-40B4-BE49-F238E27FC236}">
                <a16:creationId xmlns:a16="http://schemas.microsoft.com/office/drawing/2014/main" id="{90651654-AD04-AD2B-3E10-980867B512B0}"/>
              </a:ext>
            </a:extLst>
          </p:cNvPr>
          <p:cNvSpPr/>
          <p:nvPr/>
        </p:nvSpPr>
        <p:spPr>
          <a:xfrm>
            <a:off x="1106662" y="1555410"/>
            <a:ext cx="9967508" cy="3285515"/>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Components, frameworks, systems available free of charge</a:t>
            </a:r>
          </a:p>
          <a:p>
            <a:pPr algn="just">
              <a:lnSpc>
                <a:spcPct val="150000"/>
              </a:lnSpc>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Community-driven</a:t>
            </a:r>
          </a:p>
          <a:p>
            <a:pPr marL="457200" indent="-4572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Available for interaction design:</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Design pattern libraries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Bootstrap framework</a:t>
            </a:r>
          </a:p>
        </p:txBody>
      </p:sp>
      <p:sp>
        <p:nvSpPr>
          <p:cNvPr id="4" name="Slide Number Placeholder 1">
            <a:extLst>
              <a:ext uri="{FF2B5EF4-FFF2-40B4-BE49-F238E27FC236}">
                <a16:creationId xmlns:a16="http://schemas.microsoft.com/office/drawing/2014/main" id="{729BA510-A3B0-60D9-B14C-19D9D51673C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42</a:t>
            </a:fld>
            <a:endParaRPr lang="en-MY" dirty="0"/>
          </a:p>
        </p:txBody>
      </p:sp>
    </p:spTree>
    <p:extLst>
      <p:ext uri="{BB962C8B-B14F-4D97-AF65-F5344CB8AC3E}">
        <p14:creationId xmlns:p14="http://schemas.microsoft.com/office/powerpoint/2010/main" val="16239049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68072D-585F-5D76-E434-045AAAEE695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9620223-7910-3720-07BD-600BFFC2B82C}"/>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Tools for Interaction Design</a:t>
            </a:r>
          </a:p>
        </p:txBody>
      </p:sp>
      <p:sp>
        <p:nvSpPr>
          <p:cNvPr id="24" name="Rectangle 23">
            <a:extLst>
              <a:ext uri="{FF2B5EF4-FFF2-40B4-BE49-F238E27FC236}">
                <a16:creationId xmlns:a16="http://schemas.microsoft.com/office/drawing/2014/main" id="{79ACA1B8-3976-D4A8-B0CE-D4FAE9D0E911}"/>
              </a:ext>
            </a:extLst>
          </p:cNvPr>
          <p:cNvSpPr/>
          <p:nvPr/>
        </p:nvSpPr>
        <p:spPr>
          <a:xfrm>
            <a:off x="700147" y="1153070"/>
            <a:ext cx="10780538" cy="5363007"/>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Tools </a:t>
            </a:r>
            <a:r>
              <a:rPr lang="en-US" sz="2000" b="1" dirty="0">
                <a:solidFill>
                  <a:schemeClr val="tx1">
                    <a:lumMod val="65000"/>
                    <a:lumOff val="35000"/>
                  </a:schemeClr>
                </a:solidFill>
              </a:rPr>
              <a:t>support</a:t>
            </a:r>
            <a:r>
              <a:rPr lang="en-US" sz="2000" dirty="0">
                <a:solidFill>
                  <a:schemeClr val="tx1">
                    <a:lumMod val="65000"/>
                    <a:lumOff val="35000"/>
                  </a:schemeClr>
                </a:solidFill>
              </a:rPr>
              <a:t> all aspects of the design process:</a:t>
            </a:r>
          </a:p>
          <a:p>
            <a:pPr marL="914400" lvl="1" indent="-457200" algn="just">
              <a:lnSpc>
                <a:spcPct val="150000"/>
              </a:lnSpc>
              <a:buFont typeface="Arial" panose="020B0604020202020204" pitchFamily="34" charset="0"/>
              <a:buChar char="•"/>
            </a:pPr>
            <a:r>
              <a:rPr lang="en-US" sz="2000" dirty="0">
                <a:solidFill>
                  <a:schemeClr val="tx1">
                    <a:lumMod val="65000"/>
                    <a:lumOff val="35000"/>
                  </a:schemeClr>
                </a:solidFill>
              </a:rPr>
              <a:t>Creativity, sketching, simulation, brainstorming, library search, mind mapping, and video capture</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Tools integrate together to </a:t>
            </a:r>
            <a:r>
              <a:rPr lang="en-US" sz="2000" b="1" dirty="0">
                <a:solidFill>
                  <a:schemeClr val="tx1">
                    <a:lumMod val="65000"/>
                    <a:lumOff val="35000"/>
                  </a:schemeClr>
                </a:solidFill>
              </a:rPr>
              <a:t>speed up prototyping</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Tooling landscape changes all the time</a:t>
            </a:r>
          </a:p>
          <a:p>
            <a:pPr marL="457200" indent="-457200" algn="just">
              <a:lnSpc>
                <a:spcPct val="150000"/>
              </a:lnSpc>
              <a:buFont typeface="Arial" panose="020B0604020202020204" pitchFamily="34" charset="0"/>
              <a:buChar char="•"/>
            </a:pPr>
            <a:r>
              <a:rPr lang="en-US" b="1" dirty="0">
                <a:solidFill>
                  <a:schemeClr val="tx1">
                    <a:lumMod val="65000"/>
                    <a:lumOff val="35000"/>
                  </a:schemeClr>
                </a:solidFill>
              </a:rPr>
              <a:t>Interactive wireframes or mockups</a:t>
            </a:r>
            <a:r>
              <a:rPr lang="en-US" dirty="0">
                <a:solidFill>
                  <a:schemeClr val="tx1">
                    <a:lumMod val="65000"/>
                    <a:lumOff val="35000"/>
                  </a:schemeClr>
                </a:solidFill>
              </a:rPr>
              <a:t> can be produced using, for example: </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Sketch©</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Balsamiq© </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Axure©</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Figma©</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Higher-fidelity prototypes can be produced by linking interactive wireframes to design pattern library with software components</a:t>
            </a:r>
          </a:p>
        </p:txBody>
      </p:sp>
      <p:sp>
        <p:nvSpPr>
          <p:cNvPr id="4" name="Slide Number Placeholder 1">
            <a:extLst>
              <a:ext uri="{FF2B5EF4-FFF2-40B4-BE49-F238E27FC236}">
                <a16:creationId xmlns:a16="http://schemas.microsoft.com/office/drawing/2014/main" id="{643D0F16-0B5C-72BF-2AB9-CC925CADE9A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43</a:t>
            </a:fld>
            <a:endParaRPr lang="en-MY" dirty="0"/>
          </a:p>
        </p:txBody>
      </p:sp>
    </p:spTree>
    <p:extLst>
      <p:ext uri="{BB962C8B-B14F-4D97-AF65-F5344CB8AC3E}">
        <p14:creationId xmlns:p14="http://schemas.microsoft.com/office/powerpoint/2010/main" val="26925859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t>Balsamiq</a:t>
            </a:r>
            <a:endParaRPr lang="en-MY" dirty="0"/>
          </a:p>
        </p:txBody>
      </p:sp>
      <p:pic>
        <p:nvPicPr>
          <p:cNvPr id="6" name="Content Placeholder 5" descr="balsamiq.PNG"/>
          <p:cNvPicPr>
            <a:picLocks noGrp="1" noChangeAspect="1"/>
          </p:cNvPicPr>
          <p:nvPr>
            <p:ph idx="1"/>
          </p:nvPr>
        </p:nvPicPr>
        <p:blipFill>
          <a:blip r:embed="rId2" cstate="print"/>
          <a:stretch>
            <a:fillRect/>
          </a:stretch>
        </p:blipFill>
        <p:spPr>
          <a:xfrm>
            <a:off x="2842177" y="1600201"/>
            <a:ext cx="6507646" cy="4525963"/>
          </a:xfrm>
        </p:spPr>
      </p:pic>
      <p:sp>
        <p:nvSpPr>
          <p:cNvPr id="4" name="Footer Placeholder 3"/>
          <p:cNvSpPr>
            <a:spLocks noGrp="1"/>
          </p:cNvSpPr>
          <p:nvPr>
            <p:ph type="ftr" sz="quarter" idx="11"/>
          </p:nvPr>
        </p:nvSpPr>
        <p:spPr/>
        <p:txBody>
          <a:bodyPr/>
          <a:lstStyle/>
          <a:p>
            <a:r>
              <a:rPr lang="en-GB"/>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pPr/>
              <a:t>44</a:t>
            </a:fld>
            <a:endParaRPr lang="en-GB"/>
          </a:p>
        </p:txBody>
      </p:sp>
    </p:spTree>
    <p:extLst>
      <p:ext uri="{BB962C8B-B14F-4D97-AF65-F5344CB8AC3E}">
        <p14:creationId xmlns:p14="http://schemas.microsoft.com/office/powerpoint/2010/main" val="35685588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t>Axure</a:t>
            </a:r>
            <a:endParaRPr lang="en-MY" dirty="0"/>
          </a:p>
        </p:txBody>
      </p:sp>
      <p:pic>
        <p:nvPicPr>
          <p:cNvPr id="6" name="Content Placeholder 5" descr="axure.PNG"/>
          <p:cNvPicPr>
            <a:picLocks noGrp="1" noChangeAspect="1"/>
          </p:cNvPicPr>
          <p:nvPr>
            <p:ph idx="1"/>
          </p:nvPr>
        </p:nvPicPr>
        <p:blipFill>
          <a:blip r:embed="rId2" cstate="print"/>
          <a:stretch>
            <a:fillRect/>
          </a:stretch>
        </p:blipFill>
        <p:spPr>
          <a:xfrm>
            <a:off x="1981200" y="1779383"/>
            <a:ext cx="8229600" cy="4167599"/>
          </a:xfrm>
        </p:spPr>
      </p:pic>
      <p:sp>
        <p:nvSpPr>
          <p:cNvPr id="4" name="Footer Placeholder 3"/>
          <p:cNvSpPr>
            <a:spLocks noGrp="1"/>
          </p:cNvSpPr>
          <p:nvPr>
            <p:ph type="ftr" sz="quarter" idx="11"/>
          </p:nvPr>
        </p:nvSpPr>
        <p:spPr/>
        <p:txBody>
          <a:bodyPr/>
          <a:lstStyle/>
          <a:p>
            <a:r>
              <a:rPr lang="en-GB"/>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pPr/>
              <a:t>45</a:t>
            </a:fld>
            <a:endParaRPr lang="en-GB"/>
          </a:p>
        </p:txBody>
      </p:sp>
    </p:spTree>
    <p:extLst>
      <p:ext uri="{BB962C8B-B14F-4D97-AF65-F5344CB8AC3E}">
        <p14:creationId xmlns:p14="http://schemas.microsoft.com/office/powerpoint/2010/main" val="17941379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Adobe XD</a:t>
            </a:r>
          </a:p>
        </p:txBody>
      </p:sp>
      <p:sp>
        <p:nvSpPr>
          <p:cNvPr id="3" name="Footer Placeholder 2"/>
          <p:cNvSpPr>
            <a:spLocks noGrp="1"/>
          </p:cNvSpPr>
          <p:nvPr>
            <p:ph type="ftr" sz="quarter" idx="11"/>
          </p:nvPr>
        </p:nvSpPr>
        <p:spPr/>
        <p:txBody>
          <a:bodyPr/>
          <a:lstStyle/>
          <a:p>
            <a:r>
              <a:rPr lang="en-GB"/>
              <a:t>www.id-book.com</a:t>
            </a:r>
          </a:p>
        </p:txBody>
      </p:sp>
      <p:sp>
        <p:nvSpPr>
          <p:cNvPr id="4" name="Slide Number Placeholder 3"/>
          <p:cNvSpPr>
            <a:spLocks noGrp="1"/>
          </p:cNvSpPr>
          <p:nvPr>
            <p:ph type="sldNum" sz="quarter" idx="12"/>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EA2D8D-44E5-43C4-BBA1-AE3E32EF0894}" type="slidenum">
              <a:rPr lang="en-GB" smtClean="0"/>
              <a:pPr/>
              <a:t>46</a:t>
            </a:fld>
            <a:endParaRPr lang="en-GB"/>
          </a:p>
        </p:txBody>
      </p:sp>
      <p:pic>
        <p:nvPicPr>
          <p:cNvPr id="3074"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7528" y="1088630"/>
            <a:ext cx="8496944" cy="5508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05420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t>Mockplus</a:t>
            </a:r>
            <a:endParaRPr lang="en-MY" dirty="0"/>
          </a:p>
        </p:txBody>
      </p:sp>
      <p:pic>
        <p:nvPicPr>
          <p:cNvPr id="6" name="Content Placeholder 5" descr="mockplus.PNG"/>
          <p:cNvPicPr>
            <a:picLocks noGrp="1" noChangeAspect="1"/>
          </p:cNvPicPr>
          <p:nvPr>
            <p:ph idx="1"/>
          </p:nvPr>
        </p:nvPicPr>
        <p:blipFill>
          <a:blip r:embed="rId2" cstate="print"/>
          <a:stretch>
            <a:fillRect/>
          </a:stretch>
        </p:blipFill>
        <p:spPr>
          <a:xfrm>
            <a:off x="1981200" y="1684759"/>
            <a:ext cx="8229600" cy="4356847"/>
          </a:xfrm>
        </p:spPr>
      </p:pic>
      <p:sp>
        <p:nvSpPr>
          <p:cNvPr id="4" name="Footer Placeholder 3"/>
          <p:cNvSpPr>
            <a:spLocks noGrp="1"/>
          </p:cNvSpPr>
          <p:nvPr>
            <p:ph type="ftr" sz="quarter" idx="11"/>
          </p:nvPr>
        </p:nvSpPr>
        <p:spPr/>
        <p:txBody>
          <a:bodyPr/>
          <a:lstStyle/>
          <a:p>
            <a:r>
              <a:rPr lang="en-GB"/>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pPr/>
              <a:t>47</a:t>
            </a:fld>
            <a:endParaRPr lang="en-GB"/>
          </a:p>
        </p:txBody>
      </p:sp>
    </p:spTree>
    <p:extLst>
      <p:ext uri="{BB962C8B-B14F-4D97-AF65-F5344CB8AC3E}">
        <p14:creationId xmlns:p14="http://schemas.microsoft.com/office/powerpoint/2010/main" val="3906265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C6290A-49CF-D7B2-759F-F4486E732E3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D6033D2-1556-D5E6-B614-DE85AC565791}"/>
              </a:ext>
            </a:extLst>
          </p:cNvPr>
          <p:cNvSpPr txBox="1"/>
          <p:nvPr/>
        </p:nvSpPr>
        <p:spPr>
          <a:xfrm>
            <a:off x="713715" y="447634"/>
            <a:ext cx="1075340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Summary (1)</a:t>
            </a:r>
          </a:p>
        </p:txBody>
      </p:sp>
      <p:sp>
        <p:nvSpPr>
          <p:cNvPr id="24" name="Rectangle 23">
            <a:extLst>
              <a:ext uri="{FF2B5EF4-FFF2-40B4-BE49-F238E27FC236}">
                <a16:creationId xmlns:a16="http://schemas.microsoft.com/office/drawing/2014/main" id="{36384C36-DF53-1070-C59B-882A9E4E4B4B}"/>
              </a:ext>
            </a:extLst>
          </p:cNvPr>
          <p:cNvSpPr/>
          <p:nvPr/>
        </p:nvSpPr>
        <p:spPr>
          <a:xfrm>
            <a:off x="1035386" y="1100650"/>
            <a:ext cx="10110060" cy="5270674"/>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Four basic activities in interaction design process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Discovering requirements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Designing alternatives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Prototyping</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Evaluating</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People-centered design rests on three principles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Early focus on users and tasks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Empirical measurement</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Iterative design</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Understand problem space before starting design</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Involve stakeholder groups throughout development</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Generate alternative designs and evaluate them</a:t>
            </a:r>
          </a:p>
        </p:txBody>
      </p:sp>
      <p:sp>
        <p:nvSpPr>
          <p:cNvPr id="4" name="Slide Number Placeholder 1">
            <a:extLst>
              <a:ext uri="{FF2B5EF4-FFF2-40B4-BE49-F238E27FC236}">
                <a16:creationId xmlns:a16="http://schemas.microsoft.com/office/drawing/2014/main" id="{65B434CD-74A4-BFAC-D7EF-3DEDC09D1D8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48</a:t>
            </a:fld>
            <a:endParaRPr lang="en-MY" dirty="0"/>
          </a:p>
        </p:txBody>
      </p:sp>
    </p:spTree>
    <p:extLst>
      <p:ext uri="{BB962C8B-B14F-4D97-AF65-F5344CB8AC3E}">
        <p14:creationId xmlns:p14="http://schemas.microsoft.com/office/powerpoint/2010/main" val="20206875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3F91E-2CD9-F6EA-5C5A-43248BA94E6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6BFFD43-D2B8-F411-622A-219EA8C4D0AE}"/>
              </a:ext>
            </a:extLst>
          </p:cNvPr>
          <p:cNvSpPr txBox="1"/>
          <p:nvPr/>
        </p:nvSpPr>
        <p:spPr>
          <a:xfrm>
            <a:off x="713715" y="447634"/>
            <a:ext cx="10753402"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Summary (2)</a:t>
            </a:r>
          </a:p>
        </p:txBody>
      </p:sp>
      <p:sp>
        <p:nvSpPr>
          <p:cNvPr id="24" name="Rectangle 23">
            <a:extLst>
              <a:ext uri="{FF2B5EF4-FFF2-40B4-BE49-F238E27FC236}">
                <a16:creationId xmlns:a16="http://schemas.microsoft.com/office/drawing/2014/main" id="{C50DFEEE-C487-9428-CDFA-A823CFAD4414}"/>
              </a:ext>
            </a:extLst>
          </p:cNvPr>
          <p:cNvSpPr/>
          <p:nvPr/>
        </p:nvSpPr>
        <p:spPr>
          <a:xfrm>
            <a:off x="1035386" y="1100650"/>
            <a:ext cx="10110060" cy="5409173"/>
          </a:xfrm>
          <a:prstGeom prst="rect">
            <a:avLst/>
          </a:prstGeom>
        </p:spPr>
        <p:txBody>
          <a:bodyPr wrap="square">
            <a:spAutoFit/>
          </a:bodyPr>
          <a:lstStyle/>
          <a:p>
            <a:pPr marL="457200" indent="-457200" algn="just">
              <a:lnSpc>
                <a:spcPct val="150000"/>
              </a:lnSpc>
              <a:buFont typeface="Arial" panose="020B0604020202020204" pitchFamily="34" charset="0"/>
              <a:buChar char="•"/>
            </a:pPr>
            <a:r>
              <a:rPr lang="en-US" sz="2000" dirty="0" err="1">
                <a:solidFill>
                  <a:schemeClr val="tx1">
                    <a:lumMod val="65000"/>
                    <a:lumOff val="35000"/>
                  </a:schemeClr>
                </a:solidFill>
              </a:rPr>
              <a:t>AgileUX</a:t>
            </a:r>
            <a:r>
              <a:rPr lang="en-US" sz="2000" dirty="0">
                <a:solidFill>
                  <a:schemeClr val="tx1">
                    <a:lumMod val="65000"/>
                    <a:lumOff val="35000"/>
                  </a:schemeClr>
                </a:solidFill>
              </a:rPr>
              <a:t> refers to approaches that integrate UX design and agile development </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Needs a balance between research and reflection, and rapid iterations</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Requirements are repeatedly re-prioritized, which seeks to avoid wasted effort </a:t>
            </a:r>
          </a:p>
          <a:p>
            <a:pPr marL="914400" lvl="1" indent="-457200" algn="just">
              <a:lnSpc>
                <a:spcPct val="150000"/>
              </a:lnSpc>
              <a:buFont typeface="Arial" panose="020B0604020202020204" pitchFamily="34" charset="0"/>
              <a:buChar char="•"/>
            </a:pPr>
            <a:r>
              <a:rPr lang="en-US" dirty="0">
                <a:solidFill>
                  <a:schemeClr val="tx1">
                    <a:lumMod val="65000"/>
                    <a:lumOff val="35000"/>
                  </a:schemeClr>
                </a:solidFill>
              </a:rPr>
              <a:t>UX design activities need careful planning: when, how much, and how to take forward</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Design patterns and implementation libraries support good user experience design (look out for anti- and dark patterns)</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Open source resources, for example, on GitHub, make development of standard applications easier and quicker </a:t>
            </a:r>
          </a:p>
          <a:p>
            <a:pPr marL="457200" indent="-457200" algn="just">
              <a:lnSpc>
                <a:spcPct val="150000"/>
              </a:lnSpc>
              <a:buFont typeface="Arial" panose="020B0604020202020204" pitchFamily="34" charset="0"/>
              <a:buChar char="•"/>
            </a:pPr>
            <a:r>
              <a:rPr lang="en-US" sz="2000" dirty="0">
                <a:solidFill>
                  <a:schemeClr val="tx1">
                    <a:lumMod val="65000"/>
                    <a:lumOff val="35000"/>
                  </a:schemeClr>
                </a:solidFill>
              </a:rPr>
              <a:t>A range of digital tools to support interaction design in practice is available</a:t>
            </a:r>
          </a:p>
        </p:txBody>
      </p:sp>
      <p:sp>
        <p:nvSpPr>
          <p:cNvPr id="4" name="Slide Number Placeholder 1">
            <a:extLst>
              <a:ext uri="{FF2B5EF4-FFF2-40B4-BE49-F238E27FC236}">
                <a16:creationId xmlns:a16="http://schemas.microsoft.com/office/drawing/2014/main" id="{0053AE69-4FCB-BFFD-3A80-3DBDDF3A802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49</a:t>
            </a:fld>
            <a:endParaRPr lang="en-MY" dirty="0"/>
          </a:p>
        </p:txBody>
      </p:sp>
    </p:spTree>
    <p:extLst>
      <p:ext uri="{BB962C8B-B14F-4D97-AF65-F5344CB8AC3E}">
        <p14:creationId xmlns:p14="http://schemas.microsoft.com/office/powerpoint/2010/main" val="3296611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BB2A-70FA-944F-6139-A6B79ECD5CC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5982DD-5229-0A3C-FAC7-EA278FD929CD}"/>
              </a:ext>
            </a:extLst>
          </p:cNvPr>
          <p:cNvSpPr txBox="1"/>
          <p:nvPr/>
        </p:nvSpPr>
        <p:spPr>
          <a:xfrm>
            <a:off x="539623" y="499319"/>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Double Diamond of Design</a:t>
            </a:r>
          </a:p>
        </p:txBody>
      </p:sp>
      <p:sp>
        <p:nvSpPr>
          <p:cNvPr id="5" name="Slide Number Placeholder 1">
            <a:extLst>
              <a:ext uri="{FF2B5EF4-FFF2-40B4-BE49-F238E27FC236}">
                <a16:creationId xmlns:a16="http://schemas.microsoft.com/office/drawing/2014/main" id="{631507DB-F948-6F77-0569-74C534039F7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a:t>
            </a:fld>
            <a:endParaRPr lang="en-MY" dirty="0"/>
          </a:p>
        </p:txBody>
      </p:sp>
      <p:pic>
        <p:nvPicPr>
          <p:cNvPr id="2" name="Picture 1" descr="An illustration of the Design Council's framework for innovation with the double diamond of design at its heart.">
            <a:extLst>
              <a:ext uri="{FF2B5EF4-FFF2-40B4-BE49-F238E27FC236}">
                <a16:creationId xmlns:a16="http://schemas.microsoft.com/office/drawing/2014/main" id="{3F6F86D6-D060-6860-3A67-CFA16949929C}"/>
              </a:ext>
              <a:ext uri="{C183D7F6-B498-43B3-948B-1728B52AA6E4}">
                <adec:decorative xmlns:adec="http://schemas.microsoft.com/office/drawing/2017/decorative" val="0"/>
              </a:ext>
            </a:extLst>
          </p:cNvPr>
          <p:cNvPicPr>
            <a:picLocks noChangeAspect="1"/>
          </p:cNvPicPr>
          <p:nvPr/>
        </p:nvPicPr>
        <p:blipFill rotWithShape="1">
          <a:blip r:embed="rId3">
            <a:extLst>
              <a:ext uri="{28A0092B-C50C-407E-A947-70E740481C1C}">
                <a14:useLocalDpi xmlns:a14="http://schemas.microsoft.com/office/drawing/2010/main" val="0"/>
              </a:ext>
            </a:extLst>
          </a:blip>
          <a:srcRect t="10508" r="1893"/>
          <a:stretch/>
        </p:blipFill>
        <p:spPr>
          <a:xfrm>
            <a:off x="1983663" y="1553961"/>
            <a:ext cx="8224674" cy="5304039"/>
          </a:xfrm>
          <a:prstGeom prst="rect">
            <a:avLst/>
          </a:prstGeom>
        </p:spPr>
      </p:pic>
      <p:sp>
        <p:nvSpPr>
          <p:cNvPr id="3" name="Rectangle 2">
            <a:extLst>
              <a:ext uri="{FF2B5EF4-FFF2-40B4-BE49-F238E27FC236}">
                <a16:creationId xmlns:a16="http://schemas.microsoft.com/office/drawing/2014/main" id="{DF138B8B-8F56-442D-893F-3CD8E4F0B4CC}"/>
              </a:ext>
            </a:extLst>
          </p:cNvPr>
          <p:cNvSpPr/>
          <p:nvPr/>
        </p:nvSpPr>
        <p:spPr>
          <a:xfrm>
            <a:off x="742950" y="6220181"/>
            <a:ext cx="10706100" cy="276999"/>
          </a:xfrm>
          <a:prstGeom prst="rect">
            <a:avLst/>
          </a:prstGeom>
        </p:spPr>
        <p:txBody>
          <a:bodyPr wrap="square">
            <a:spAutoFit/>
          </a:bodyPr>
          <a:lstStyle/>
          <a:p>
            <a:r>
              <a:rPr lang="en-GB" sz="1200" i="1" dirty="0">
                <a:solidFill>
                  <a:schemeClr val="tx1">
                    <a:lumMod val="65000"/>
                    <a:lumOff val="35000"/>
                  </a:schemeClr>
                </a:solidFill>
              </a:rPr>
              <a:t>Source: </a:t>
            </a:r>
            <a:r>
              <a:rPr lang="en-GB" sz="1200" dirty="0">
                <a:solidFill>
                  <a:schemeClr val="tx1">
                    <a:lumMod val="65000"/>
                    <a:lumOff val="35000"/>
                  </a:schemeClr>
                </a:solidFill>
              </a:rPr>
              <a:t>Adapted from </a:t>
            </a:r>
            <a:r>
              <a:rPr lang="en-GB" sz="1200" dirty="0" err="1">
                <a:solidFill>
                  <a:schemeClr val="tx1">
                    <a:lumMod val="65000"/>
                    <a:lumOff val="35000"/>
                  </a:schemeClr>
                </a:solidFill>
              </a:rPr>
              <a:t>www.designcouncil.org.uk</a:t>
            </a:r>
            <a:r>
              <a:rPr lang="en-GB" sz="1200" dirty="0">
                <a:solidFill>
                  <a:schemeClr val="tx1">
                    <a:lumMod val="65000"/>
                    <a:lumOff val="35000"/>
                  </a:schemeClr>
                </a:solidFill>
              </a:rPr>
              <a:t>/news-opinion/what-framework-innovation-design-councils-evolved-double-diamond </a:t>
            </a:r>
          </a:p>
        </p:txBody>
      </p:sp>
      <p:sp>
        <p:nvSpPr>
          <p:cNvPr id="7" name="TextBox 6">
            <a:extLst>
              <a:ext uri="{FF2B5EF4-FFF2-40B4-BE49-F238E27FC236}">
                <a16:creationId xmlns:a16="http://schemas.microsoft.com/office/drawing/2014/main" id="{CBC78C95-12C7-51A1-8A13-9FDE72DA06A1}"/>
              </a:ext>
            </a:extLst>
          </p:cNvPr>
          <p:cNvSpPr txBox="1"/>
          <p:nvPr/>
        </p:nvSpPr>
        <p:spPr>
          <a:xfrm>
            <a:off x="3043730" y="1184629"/>
            <a:ext cx="6093372" cy="369332"/>
          </a:xfrm>
          <a:prstGeom prst="rect">
            <a:avLst/>
          </a:prstGeom>
          <a:noFill/>
        </p:spPr>
        <p:txBody>
          <a:bodyPr wrap="square">
            <a:spAutoFit/>
          </a:bodyPr>
          <a:lstStyle/>
          <a:p>
            <a:pPr algn="ctr"/>
            <a:r>
              <a:rPr lang="en-US" sz="1800" b="1" i="0" kern="1200" dirty="0">
                <a:solidFill>
                  <a:srgbClr val="0070C0"/>
                </a:solidFill>
                <a:effectLst/>
                <a:latin typeface="+mn-lt"/>
                <a:ea typeface="+mn-ea"/>
                <a:cs typeface="+mn-cs"/>
              </a:rPr>
              <a:t>Discover → Define → Develop → Deliver </a:t>
            </a:r>
          </a:p>
        </p:txBody>
      </p:sp>
    </p:spTree>
    <p:extLst>
      <p:ext uri="{BB962C8B-B14F-4D97-AF65-F5344CB8AC3E}">
        <p14:creationId xmlns:p14="http://schemas.microsoft.com/office/powerpoint/2010/main" val="330938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7226642-315A-D4D0-0D9A-96ABA9307D5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A825C3E-7EBD-3BB1-7E4D-95C7A7A78016}"/>
              </a:ext>
            </a:extLst>
          </p:cNvPr>
          <p:cNvSpPr txBox="1"/>
          <p:nvPr/>
        </p:nvSpPr>
        <p:spPr>
          <a:xfrm>
            <a:off x="539623" y="499319"/>
            <a:ext cx="11101586"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The Double Diamond of Design</a:t>
            </a:r>
          </a:p>
        </p:txBody>
      </p:sp>
      <p:sp>
        <p:nvSpPr>
          <p:cNvPr id="5" name="Slide Number Placeholder 1">
            <a:extLst>
              <a:ext uri="{FF2B5EF4-FFF2-40B4-BE49-F238E27FC236}">
                <a16:creationId xmlns:a16="http://schemas.microsoft.com/office/drawing/2014/main" id="{92262DD8-C84B-2144-D8C5-7A924CB044C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a:t>
            </a:fld>
            <a:endParaRPr lang="en-MY" dirty="0"/>
          </a:p>
        </p:txBody>
      </p:sp>
      <p:sp>
        <p:nvSpPr>
          <p:cNvPr id="7" name="TextBox 6">
            <a:extLst>
              <a:ext uri="{FF2B5EF4-FFF2-40B4-BE49-F238E27FC236}">
                <a16:creationId xmlns:a16="http://schemas.microsoft.com/office/drawing/2014/main" id="{36CBBBCF-8BCC-19ED-6B84-A4A9B580D6D6}"/>
              </a:ext>
            </a:extLst>
          </p:cNvPr>
          <p:cNvSpPr txBox="1"/>
          <p:nvPr/>
        </p:nvSpPr>
        <p:spPr>
          <a:xfrm>
            <a:off x="3043730" y="1184629"/>
            <a:ext cx="6093372" cy="369332"/>
          </a:xfrm>
          <a:prstGeom prst="rect">
            <a:avLst/>
          </a:prstGeom>
          <a:noFill/>
        </p:spPr>
        <p:txBody>
          <a:bodyPr wrap="square">
            <a:spAutoFit/>
          </a:bodyPr>
          <a:lstStyle/>
          <a:p>
            <a:pPr algn="ctr"/>
            <a:r>
              <a:rPr lang="en-US" sz="1800" b="1" i="0" kern="1200" dirty="0">
                <a:solidFill>
                  <a:srgbClr val="0070C0"/>
                </a:solidFill>
                <a:effectLst/>
                <a:latin typeface="+mn-lt"/>
                <a:ea typeface="+mn-ea"/>
                <a:cs typeface="+mn-cs"/>
              </a:rPr>
              <a:t>Discover → Define → Develop → Deliver </a:t>
            </a:r>
          </a:p>
        </p:txBody>
      </p:sp>
      <p:pic>
        <p:nvPicPr>
          <p:cNvPr id="9" name="Picture 8" descr="A white box with black text&#10;&#10;AI-generated content may be incorrect.">
            <a:extLst>
              <a:ext uri="{FF2B5EF4-FFF2-40B4-BE49-F238E27FC236}">
                <a16:creationId xmlns:a16="http://schemas.microsoft.com/office/drawing/2014/main" id="{8119D410-F8D8-1C6E-2BF2-EAC5A589BA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0427" y="2421833"/>
            <a:ext cx="9680028" cy="4193750"/>
          </a:xfrm>
          <a:prstGeom prst="rect">
            <a:avLst/>
          </a:prstGeom>
        </p:spPr>
      </p:pic>
      <p:sp>
        <p:nvSpPr>
          <p:cNvPr id="8" name="TextBox 7">
            <a:extLst>
              <a:ext uri="{FF2B5EF4-FFF2-40B4-BE49-F238E27FC236}">
                <a16:creationId xmlns:a16="http://schemas.microsoft.com/office/drawing/2014/main" id="{DA6B8871-DEBE-4646-3B8D-335205325CB8}"/>
              </a:ext>
            </a:extLst>
          </p:cNvPr>
          <p:cNvSpPr txBox="1"/>
          <p:nvPr/>
        </p:nvSpPr>
        <p:spPr>
          <a:xfrm>
            <a:off x="3095953" y="1954070"/>
            <a:ext cx="6093372" cy="369332"/>
          </a:xfrm>
          <a:prstGeom prst="rect">
            <a:avLst/>
          </a:prstGeom>
          <a:noFill/>
        </p:spPr>
        <p:txBody>
          <a:bodyPr wrap="square">
            <a:spAutoFit/>
          </a:bodyPr>
          <a:lstStyle/>
          <a:p>
            <a:r>
              <a:rPr lang="en-US" dirty="0"/>
              <a:t>Example : When designing a </a:t>
            </a:r>
            <a:r>
              <a:rPr lang="en-US" b="1" dirty="0"/>
              <a:t>mobile banking app</a:t>
            </a:r>
            <a:endParaRPr lang="en-MY" dirty="0"/>
          </a:p>
        </p:txBody>
      </p:sp>
    </p:spTree>
    <p:extLst>
      <p:ext uri="{BB962C8B-B14F-4D97-AF65-F5344CB8AC3E}">
        <p14:creationId xmlns:p14="http://schemas.microsoft.com/office/powerpoint/2010/main" val="3414714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42CF8-9A43-6943-2FD6-799F253D2A4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1F99585-5FA8-3C33-BA62-B945860A2E57}"/>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Who to Involve in ID?</a:t>
            </a:r>
          </a:p>
        </p:txBody>
      </p:sp>
      <p:sp>
        <p:nvSpPr>
          <p:cNvPr id="24" name="Rectangle 23">
            <a:extLst>
              <a:ext uri="{FF2B5EF4-FFF2-40B4-BE49-F238E27FC236}">
                <a16:creationId xmlns:a16="http://schemas.microsoft.com/office/drawing/2014/main" id="{8D7C787F-631D-2988-5B2A-A0105D78C5E1}"/>
              </a:ext>
            </a:extLst>
          </p:cNvPr>
          <p:cNvSpPr/>
          <p:nvPr/>
        </p:nvSpPr>
        <p:spPr>
          <a:xfrm>
            <a:off x="848048" y="1565476"/>
            <a:ext cx="10110060"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Identify stakeholders for the product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Individuals or groups who influence or are influenced by the success or failure of the project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Users are not the only stakeholders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Direct and indirect users, developers, executives, legislators</a:t>
            </a:r>
          </a:p>
          <a:p>
            <a:pPr algn="just">
              <a:lnSpc>
                <a:spcPct val="150000"/>
              </a:lnSpc>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Involving stakeholders is not always easy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May not need to involve all groups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Knowing the stakeholder groups is only the first step!</a:t>
            </a:r>
          </a:p>
        </p:txBody>
      </p:sp>
      <p:sp>
        <p:nvSpPr>
          <p:cNvPr id="4" name="Slide Number Placeholder 1">
            <a:extLst>
              <a:ext uri="{FF2B5EF4-FFF2-40B4-BE49-F238E27FC236}">
                <a16:creationId xmlns:a16="http://schemas.microsoft.com/office/drawing/2014/main" id="{7824109C-3266-9C4A-758A-88986096942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a:t>
            </a:fld>
            <a:endParaRPr lang="en-MY" dirty="0"/>
          </a:p>
        </p:txBody>
      </p:sp>
    </p:spTree>
    <p:extLst>
      <p:ext uri="{BB962C8B-B14F-4D97-AF65-F5344CB8AC3E}">
        <p14:creationId xmlns:p14="http://schemas.microsoft.com/office/powerpoint/2010/main" val="181349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EBC490-671D-A207-5E71-F45F79F819A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171FA63-A8BB-237D-E7DA-AABCE736FFA3}"/>
              </a:ext>
            </a:extLst>
          </p:cNvPr>
          <p:cNvSpPr txBox="1"/>
          <p:nvPr/>
        </p:nvSpPr>
        <p:spPr>
          <a:xfrm>
            <a:off x="963787" y="466684"/>
            <a:ext cx="1025325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Degrees of User Involvement</a:t>
            </a:r>
          </a:p>
        </p:txBody>
      </p:sp>
      <p:sp>
        <p:nvSpPr>
          <p:cNvPr id="24" name="Rectangle 23">
            <a:extLst>
              <a:ext uri="{FF2B5EF4-FFF2-40B4-BE49-F238E27FC236}">
                <a16:creationId xmlns:a16="http://schemas.microsoft.com/office/drawing/2014/main" id="{8C633C84-BAC2-B15B-A67A-96871BB0E157}"/>
              </a:ext>
            </a:extLst>
          </p:cNvPr>
          <p:cNvSpPr/>
          <p:nvPr/>
        </p:nvSpPr>
        <p:spPr>
          <a:xfrm>
            <a:off x="848048" y="1565476"/>
            <a:ext cx="10110060"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Member of the design team</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Small group or individual activities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Online contributions from thousands of users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Online Feedback Exchange (OFE) systems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Crowdsourcing design ideas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Citizen engagement</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Participatory design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User involvement after product release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A/B testing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Customer reviews</a:t>
            </a:r>
          </a:p>
        </p:txBody>
      </p:sp>
      <p:sp>
        <p:nvSpPr>
          <p:cNvPr id="4" name="Slide Number Placeholder 1">
            <a:extLst>
              <a:ext uri="{FF2B5EF4-FFF2-40B4-BE49-F238E27FC236}">
                <a16:creationId xmlns:a16="http://schemas.microsoft.com/office/drawing/2014/main" id="{9BE95E34-6D5D-C69A-578F-54BE5C76337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a:t>
            </a:fld>
            <a:endParaRPr lang="en-MY" dirty="0"/>
          </a:p>
        </p:txBody>
      </p:sp>
    </p:spTree>
    <p:extLst>
      <p:ext uri="{BB962C8B-B14F-4D97-AF65-F5344CB8AC3E}">
        <p14:creationId xmlns:p14="http://schemas.microsoft.com/office/powerpoint/2010/main" val="3219287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208CC6-6EF1-2623-AEE7-5660A394F36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F368FA7-56B4-32ED-8CFB-F76209069B08}"/>
              </a:ext>
            </a:extLst>
          </p:cNvPr>
          <p:cNvSpPr txBox="1"/>
          <p:nvPr/>
        </p:nvSpPr>
        <p:spPr>
          <a:xfrm>
            <a:off x="562034" y="465584"/>
            <a:ext cx="1105676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is People-centered Approach?</a:t>
            </a:r>
          </a:p>
        </p:txBody>
      </p:sp>
      <p:sp>
        <p:nvSpPr>
          <p:cNvPr id="24" name="Rectangle 23">
            <a:extLst>
              <a:ext uri="{FF2B5EF4-FFF2-40B4-BE49-F238E27FC236}">
                <a16:creationId xmlns:a16="http://schemas.microsoft.com/office/drawing/2014/main" id="{067A3935-3A8E-52B1-5215-5C1BFE3D88DB}"/>
              </a:ext>
            </a:extLst>
          </p:cNvPr>
          <p:cNvSpPr/>
          <p:nvPr/>
        </p:nvSpPr>
        <p:spPr>
          <a:xfrm>
            <a:off x="848048" y="1268968"/>
            <a:ext cx="10110060" cy="513602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b="1" dirty="0">
                <a:solidFill>
                  <a:schemeClr val="tx1">
                    <a:lumMod val="65000"/>
                    <a:lumOff val="35000"/>
                  </a:schemeClr>
                </a:solidFill>
              </a:rPr>
              <a:t>Three principles </a:t>
            </a:r>
            <a:r>
              <a:rPr lang="en-US" sz="2000" dirty="0">
                <a:solidFill>
                  <a:schemeClr val="tx1">
                    <a:lumMod val="65000"/>
                    <a:lumOff val="35000"/>
                  </a:schemeClr>
                </a:solidFill>
              </a:rPr>
              <a:t>for “useful &amp; easy-to-use” products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Early focus on users and tasks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Empirical measurement</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Iterative design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Expanded to include</a:t>
            </a:r>
          </a:p>
          <a:p>
            <a:pPr marL="800100" lvl="1" indent="-342900" algn="just">
              <a:lnSpc>
                <a:spcPct val="150000"/>
              </a:lnSpc>
              <a:buFont typeface="+mj-lt"/>
              <a:buAutoNum type="arabicPeriod"/>
            </a:pPr>
            <a:r>
              <a:rPr lang="en-US" dirty="0">
                <a:solidFill>
                  <a:schemeClr val="tx1">
                    <a:lumMod val="65000"/>
                    <a:lumOff val="35000"/>
                  </a:schemeClr>
                </a:solidFill>
              </a:rPr>
              <a:t>People’s tasks and goals drive development</a:t>
            </a:r>
          </a:p>
          <a:p>
            <a:pPr marL="800100" lvl="1" indent="-342900" algn="just">
              <a:lnSpc>
                <a:spcPct val="150000"/>
              </a:lnSpc>
              <a:buFont typeface="+mj-lt"/>
              <a:buAutoNum type="arabicPeriod"/>
            </a:pPr>
            <a:r>
              <a:rPr lang="en-US" dirty="0">
                <a:solidFill>
                  <a:schemeClr val="tx1">
                    <a:lumMod val="65000"/>
                    <a:lumOff val="35000"/>
                  </a:schemeClr>
                </a:solidFill>
              </a:rPr>
              <a:t>People’s </a:t>
            </a:r>
            <a:r>
              <a:rPr lang="en-US" dirty="0" err="1">
                <a:solidFill>
                  <a:schemeClr val="tx1">
                    <a:lumMod val="65000"/>
                    <a:lumOff val="35000"/>
                  </a:schemeClr>
                </a:solidFill>
              </a:rPr>
              <a:t>behaviour</a:t>
            </a:r>
            <a:r>
              <a:rPr lang="en-US" dirty="0">
                <a:solidFill>
                  <a:schemeClr val="tx1">
                    <a:lumMod val="65000"/>
                    <a:lumOff val="35000"/>
                  </a:schemeClr>
                </a:solidFill>
              </a:rPr>
              <a:t> and context is studied</a:t>
            </a:r>
          </a:p>
          <a:p>
            <a:pPr marL="800100" lvl="1" indent="-342900" algn="just">
              <a:lnSpc>
                <a:spcPct val="150000"/>
              </a:lnSpc>
              <a:buFont typeface="+mj-lt"/>
              <a:buAutoNum type="arabicPeriod"/>
            </a:pPr>
            <a:r>
              <a:rPr lang="en-US" dirty="0">
                <a:solidFill>
                  <a:schemeClr val="tx1">
                    <a:lumMod val="65000"/>
                    <a:lumOff val="35000"/>
                  </a:schemeClr>
                </a:solidFill>
              </a:rPr>
              <a:t>People’s characteristics are designed for</a:t>
            </a:r>
          </a:p>
          <a:p>
            <a:pPr marL="800100" lvl="1" indent="-342900" algn="just">
              <a:lnSpc>
                <a:spcPct val="150000"/>
              </a:lnSpc>
              <a:buFont typeface="+mj-lt"/>
              <a:buAutoNum type="arabicPeriod"/>
            </a:pPr>
            <a:r>
              <a:rPr lang="en-US" dirty="0">
                <a:solidFill>
                  <a:schemeClr val="tx1">
                    <a:lumMod val="65000"/>
                    <a:lumOff val="35000"/>
                  </a:schemeClr>
                </a:solidFill>
              </a:rPr>
              <a:t>Stakeholders are consulted throughout</a:t>
            </a:r>
          </a:p>
          <a:p>
            <a:pPr marL="800100" lvl="1" indent="-342900" algn="just">
              <a:lnSpc>
                <a:spcPct val="150000"/>
              </a:lnSpc>
              <a:buFont typeface="+mj-lt"/>
              <a:buAutoNum type="arabicPeriod"/>
            </a:pPr>
            <a:r>
              <a:rPr lang="en-US" dirty="0">
                <a:solidFill>
                  <a:schemeClr val="tx1">
                    <a:lumMod val="65000"/>
                    <a:lumOff val="35000"/>
                  </a:schemeClr>
                </a:solidFill>
              </a:rPr>
              <a:t>Design decisions are taken in this context</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Specific usability and user experience goals</a:t>
            </a:r>
          </a:p>
          <a:p>
            <a:pPr marL="800100" lvl="1" indent="-342900" algn="just">
              <a:lnSpc>
                <a:spcPct val="150000"/>
              </a:lnSpc>
              <a:buFont typeface="Arial" panose="020B0604020202020204" pitchFamily="34" charset="0"/>
              <a:buChar char="•"/>
            </a:pPr>
            <a:r>
              <a:rPr lang="en-US" dirty="0">
                <a:solidFill>
                  <a:schemeClr val="tx1">
                    <a:lumMod val="65000"/>
                    <a:lumOff val="35000"/>
                  </a:schemeClr>
                </a:solidFill>
              </a:rPr>
              <a:t>Iteration through all interaction design activities</a:t>
            </a: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350F4006-A172-D0AF-5F6E-5E3D4D57C23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a:t>
            </a:fld>
            <a:endParaRPr lang="en-MY" dirty="0"/>
          </a:p>
        </p:txBody>
      </p:sp>
      <p:sp>
        <p:nvSpPr>
          <p:cNvPr id="2" name="TextBox 1">
            <a:extLst>
              <a:ext uri="{FF2B5EF4-FFF2-40B4-BE49-F238E27FC236}">
                <a16:creationId xmlns:a16="http://schemas.microsoft.com/office/drawing/2014/main" id="{7F577AAC-DA4E-B973-3C2C-6F4432F0CA0C}"/>
              </a:ext>
            </a:extLst>
          </p:cNvPr>
          <p:cNvSpPr txBox="1"/>
          <p:nvPr/>
        </p:nvSpPr>
        <p:spPr>
          <a:xfrm>
            <a:off x="8839200" y="52197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53532766"/>
      </p:ext>
    </p:extLst>
  </p:cSld>
  <p:clrMapOvr>
    <a:masterClrMapping/>
  </p:clrMapOvr>
</p:sld>
</file>

<file path=ppt/theme/theme1.xml><?xml version="1.0" encoding="utf-8"?>
<a:theme xmlns:a="http://schemas.openxmlformats.org/drawingml/2006/main" name="Office Theme">
  <a:themeElements>
    <a:clrScheme name="PPT custom">
      <a:dk1>
        <a:sysClr val="windowText" lastClr="000000"/>
      </a:dk1>
      <a:lt1>
        <a:sysClr val="window" lastClr="FFFFFF"/>
      </a:lt1>
      <a:dk2>
        <a:srgbClr val="323232"/>
      </a:dk2>
      <a:lt2>
        <a:srgbClr val="E7D7C1"/>
      </a:lt2>
      <a:accent1>
        <a:srgbClr val="74121D"/>
      </a:accent1>
      <a:accent2>
        <a:srgbClr val="A7333F"/>
      </a:accent2>
      <a:accent3>
        <a:srgbClr val="C52233"/>
      </a:accent3>
      <a:accent4>
        <a:srgbClr val="B19C7D"/>
      </a:accent4>
      <a:accent5>
        <a:srgbClr val="7F5F52"/>
      </a:accent5>
      <a:accent6>
        <a:srgbClr val="B27D49"/>
      </a:accent6>
      <a:hlink>
        <a:srgbClr val="FFC000"/>
      </a:hlink>
      <a:folHlink>
        <a:srgbClr val="B26B02"/>
      </a:folHlink>
    </a:clrScheme>
    <a:fontScheme name="Custom 2">
      <a:majorFont>
        <a:latin typeface="Poppins Medium"/>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w="7158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9745</TotalTime>
  <Words>2421</Words>
  <Application>Microsoft Office PowerPoint</Application>
  <PresentationFormat>Widescreen</PresentationFormat>
  <Paragraphs>401</Paragraphs>
  <Slides>49</Slides>
  <Notes>10</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Arial</vt:lpstr>
      <vt:lpstr>Calibri</vt:lpstr>
      <vt:lpstr>Liberation Sans</vt:lpstr>
      <vt:lpstr>Poppins</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Balsamiq</vt:lpstr>
      <vt:lpstr>Axure</vt:lpstr>
      <vt:lpstr>Adobe XD</vt:lpstr>
      <vt:lpstr>Mockplus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NOR IDIANA BINTI HAMIDI</dc:creator>
  <cp:lastModifiedBy>SARINA BINTI SULAIMAN</cp:lastModifiedBy>
  <cp:revision>245</cp:revision>
  <dcterms:created xsi:type="dcterms:W3CDTF">2022-06-08T07:39:09Z</dcterms:created>
  <dcterms:modified xsi:type="dcterms:W3CDTF">2025-10-16T05:36:15Z</dcterms:modified>
</cp:coreProperties>
</file>

<file path=docProps/thumbnail.jpeg>
</file>